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5"/>
  </p:notesMasterIdLst>
  <p:sldIdLst>
    <p:sldId id="256" r:id="rId2"/>
    <p:sldId id="257" r:id="rId3"/>
    <p:sldId id="360" r:id="rId4"/>
    <p:sldId id="283" r:id="rId5"/>
    <p:sldId id="275" r:id="rId6"/>
    <p:sldId id="262" r:id="rId7"/>
    <p:sldId id="350" r:id="rId8"/>
    <p:sldId id="284" r:id="rId9"/>
    <p:sldId id="282" r:id="rId10"/>
    <p:sldId id="351" r:id="rId11"/>
    <p:sldId id="289" r:id="rId12"/>
    <p:sldId id="285" r:id="rId13"/>
    <p:sldId id="286" r:id="rId14"/>
    <p:sldId id="274" r:id="rId15"/>
    <p:sldId id="287" r:id="rId16"/>
    <p:sldId id="288" r:id="rId17"/>
    <p:sldId id="260" r:id="rId18"/>
    <p:sldId id="261" r:id="rId19"/>
    <p:sldId id="353" r:id="rId20"/>
    <p:sldId id="292" r:id="rId21"/>
    <p:sldId id="357" r:id="rId22"/>
    <p:sldId id="358" r:id="rId23"/>
    <p:sldId id="354" r:id="rId24"/>
    <p:sldId id="293" r:id="rId25"/>
    <p:sldId id="361" r:id="rId26"/>
    <p:sldId id="364" r:id="rId27"/>
    <p:sldId id="362" r:id="rId28"/>
    <p:sldId id="363" r:id="rId29"/>
    <p:sldId id="365" r:id="rId30"/>
    <p:sldId id="265" r:id="rId31"/>
    <p:sldId id="355" r:id="rId32"/>
    <p:sldId id="264" r:id="rId33"/>
    <p:sldId id="356" r:id="rId34"/>
    <p:sldId id="294" r:id="rId35"/>
    <p:sldId id="295" r:id="rId36"/>
    <p:sldId id="297" r:id="rId37"/>
    <p:sldId id="271" r:id="rId38"/>
    <p:sldId id="272" r:id="rId39"/>
    <p:sldId id="276" r:id="rId40"/>
    <p:sldId id="273" r:id="rId41"/>
    <p:sldId id="299" r:id="rId42"/>
    <p:sldId id="277" r:id="rId43"/>
    <p:sldId id="278" r:id="rId44"/>
    <p:sldId id="263" r:id="rId45"/>
    <p:sldId id="259" r:id="rId46"/>
    <p:sldId id="266" r:id="rId47"/>
    <p:sldId id="267" r:id="rId48"/>
    <p:sldId id="268" r:id="rId49"/>
    <p:sldId id="269" r:id="rId50"/>
    <p:sldId id="270" r:id="rId51"/>
    <p:sldId id="279" r:id="rId52"/>
    <p:sldId id="280" r:id="rId53"/>
    <p:sldId id="290" r:id="rId54"/>
    <p:sldId id="322" r:id="rId55"/>
    <p:sldId id="323" r:id="rId56"/>
    <p:sldId id="324" r:id="rId57"/>
    <p:sldId id="325" r:id="rId58"/>
    <p:sldId id="327" r:id="rId59"/>
    <p:sldId id="328" r:id="rId60"/>
    <p:sldId id="329" r:id="rId61"/>
    <p:sldId id="330" r:id="rId62"/>
    <p:sldId id="331" r:id="rId63"/>
    <p:sldId id="332" r:id="rId64"/>
    <p:sldId id="333" r:id="rId65"/>
    <p:sldId id="334" r:id="rId66"/>
    <p:sldId id="335" r:id="rId67"/>
    <p:sldId id="336" r:id="rId68"/>
    <p:sldId id="338" r:id="rId69"/>
    <p:sldId id="339" r:id="rId70"/>
    <p:sldId id="340" r:id="rId71"/>
    <p:sldId id="341" r:id="rId72"/>
    <p:sldId id="342" r:id="rId73"/>
    <p:sldId id="346" r:id="rId74"/>
    <p:sldId id="345" r:id="rId75"/>
    <p:sldId id="347" r:id="rId76"/>
    <p:sldId id="348" r:id="rId77"/>
    <p:sldId id="349" r:id="rId78"/>
    <p:sldId id="337" r:id="rId79"/>
    <p:sldId id="300" r:id="rId80"/>
    <p:sldId id="301" r:id="rId81"/>
    <p:sldId id="302" r:id="rId82"/>
    <p:sldId id="303" r:id="rId83"/>
    <p:sldId id="304" r:id="rId84"/>
    <p:sldId id="305" r:id="rId85"/>
    <p:sldId id="306" r:id="rId86"/>
    <p:sldId id="307" r:id="rId87"/>
    <p:sldId id="308" r:id="rId88"/>
    <p:sldId id="309" r:id="rId89"/>
    <p:sldId id="310" r:id="rId90"/>
    <p:sldId id="314" r:id="rId91"/>
    <p:sldId id="312" r:id="rId92"/>
    <p:sldId id="315" r:id="rId93"/>
    <p:sldId id="319"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051" autoAdjust="0"/>
    <p:restoredTop sz="92407" autoAdjust="0"/>
  </p:normalViewPr>
  <p:slideViewPr>
    <p:cSldViewPr>
      <p:cViewPr varScale="1">
        <p:scale>
          <a:sx n="65" d="100"/>
          <a:sy n="65" d="100"/>
        </p:scale>
        <p:origin x="-67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4AB240-A94D-4E92-90E6-C153ACECE73D}" type="datetimeFigureOut">
              <a:rPr lang="en-US" smtClean="0"/>
              <a:pPr/>
              <a:t>4/5/2011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37FFF6-126A-4BD5-9689-DBEB0B04182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90C62A0-245E-409A-8FC3-D92CFF11C5BA}" type="slidenum">
              <a:rPr lang="en-US" smtClean="0"/>
              <a:pPr>
                <a:defRPr/>
              </a:pPr>
              <a:t>20</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r>
              <a:rPr lang="en-US" b="1" smtClean="0"/>
              <a:t>Slide 5 - </a:t>
            </a:r>
            <a:r>
              <a:rPr lang="en-US" smtClean="0"/>
              <a:t>Uganda has many rivers and lakes. It also has mountains and deserts.</a:t>
            </a:r>
          </a:p>
          <a:p>
            <a:pPr eaLnBrk="1" hangingPunct="1"/>
            <a:endParaRPr lang="en-US" smtClean="0"/>
          </a:p>
        </p:txBody>
      </p:sp>
      <p:sp>
        <p:nvSpPr>
          <p:cNvPr id="28676" name="Slide Number Placeholder 3"/>
          <p:cNvSpPr>
            <a:spLocks noGrp="1"/>
          </p:cNvSpPr>
          <p:nvPr>
            <p:ph type="sldNum" sz="quarter" idx="5"/>
          </p:nvPr>
        </p:nvSpPr>
        <p:spPr>
          <a:noFill/>
        </p:spPr>
        <p:txBody>
          <a:bodyPr/>
          <a:lstStyle/>
          <a:p>
            <a:fld id="{D95B4517-DD0C-4288-BE9E-617ED59628E5}" type="slidenum">
              <a:rPr lang="en-US" smtClean="0"/>
              <a:pPr/>
              <a:t>56</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r>
              <a:rPr lang="en-US" b="1" smtClean="0"/>
              <a:t>Slide 6 - </a:t>
            </a:r>
            <a:r>
              <a:rPr lang="en-US" smtClean="0"/>
              <a:t>The people for whom we will make gifts live in areas like this. People call areas like this “wet savannah”. They are green grasslands.</a:t>
            </a:r>
          </a:p>
          <a:p>
            <a:pPr eaLnBrk="1" hangingPunct="1"/>
            <a:endParaRPr lang="en-US" smtClean="0"/>
          </a:p>
          <a:p>
            <a:pPr eaLnBrk="1" hangingPunct="1"/>
            <a:r>
              <a:rPr lang="en-US" smtClean="0"/>
              <a:t>Many people who live outside Uganda’s cities live in houses like these. They are made of mud bricks with grass thatch roofs.</a:t>
            </a:r>
          </a:p>
          <a:p>
            <a:pPr eaLnBrk="1" hangingPunct="1"/>
            <a:endParaRPr lang="en-US" smtClean="0"/>
          </a:p>
          <a:p>
            <a:pPr eaLnBrk="1" hangingPunct="1"/>
            <a:endParaRPr lang="en-US" smtClean="0"/>
          </a:p>
        </p:txBody>
      </p:sp>
      <p:sp>
        <p:nvSpPr>
          <p:cNvPr id="29700" name="Slide Number Placeholder 3"/>
          <p:cNvSpPr>
            <a:spLocks noGrp="1"/>
          </p:cNvSpPr>
          <p:nvPr>
            <p:ph type="sldNum" sz="quarter" idx="5"/>
          </p:nvPr>
        </p:nvSpPr>
        <p:spPr>
          <a:noFill/>
        </p:spPr>
        <p:txBody>
          <a:bodyPr/>
          <a:lstStyle/>
          <a:p>
            <a:fld id="{3A09A3B0-2BD9-499A-B461-5FA27B767569}" type="slidenum">
              <a:rPr lang="en-US" smtClean="0"/>
              <a:pPr/>
              <a:t>57</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dirty="0" smtClean="0"/>
          </a:p>
        </p:txBody>
      </p:sp>
      <p:sp>
        <p:nvSpPr>
          <p:cNvPr id="31748" name="Slide Number Placeholder 3"/>
          <p:cNvSpPr>
            <a:spLocks noGrp="1"/>
          </p:cNvSpPr>
          <p:nvPr>
            <p:ph type="sldNum" sz="quarter" idx="5"/>
          </p:nvPr>
        </p:nvSpPr>
        <p:spPr>
          <a:noFill/>
        </p:spPr>
        <p:txBody>
          <a:bodyPr/>
          <a:lstStyle/>
          <a:p>
            <a:fld id="{2E583314-21BF-4C09-ACC7-50BB198BE436}" type="slidenum">
              <a:rPr lang="en-US" smtClean="0"/>
              <a:pPr/>
              <a:t>58</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r>
              <a:rPr lang="en-US" b="1" smtClean="0"/>
              <a:t>Slide 9 - </a:t>
            </a:r>
            <a:r>
              <a:rPr lang="en-US" smtClean="0"/>
              <a:t>These men and boys are planting rice, another food that many Ugandan people eat. </a:t>
            </a:r>
          </a:p>
          <a:p>
            <a:pPr eaLnBrk="1" hangingPunct="1"/>
            <a:endParaRPr lang="en-US" smtClean="0"/>
          </a:p>
        </p:txBody>
      </p:sp>
      <p:sp>
        <p:nvSpPr>
          <p:cNvPr id="32772" name="Slide Number Placeholder 3"/>
          <p:cNvSpPr>
            <a:spLocks noGrp="1"/>
          </p:cNvSpPr>
          <p:nvPr>
            <p:ph type="sldNum" sz="quarter" idx="5"/>
          </p:nvPr>
        </p:nvSpPr>
        <p:spPr>
          <a:noFill/>
        </p:spPr>
        <p:txBody>
          <a:bodyPr/>
          <a:lstStyle/>
          <a:p>
            <a:fld id="{F09B8F29-19DC-4E41-AE4E-9F668C24791A}" type="slidenum">
              <a:rPr lang="en-US" smtClean="0"/>
              <a:pPr/>
              <a:t>59</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r>
              <a:rPr lang="en-US" b="1" dirty="0" smtClean="0"/>
              <a:t>Slide 10 - </a:t>
            </a:r>
            <a:r>
              <a:rPr lang="en-US" dirty="0" smtClean="0"/>
              <a:t>I wonder if anyone here knows what kind of food plant this man is selling.</a:t>
            </a:r>
          </a:p>
          <a:p>
            <a:pPr eaLnBrk="1" hangingPunct="1"/>
            <a:endParaRPr lang="en-US" dirty="0" smtClean="0"/>
          </a:p>
          <a:p>
            <a:pPr eaLnBrk="1" hangingPunct="1"/>
            <a:r>
              <a:rPr lang="en-US" b="1" dirty="0" smtClean="0"/>
              <a:t>Allow just a few answers and then tell the children,</a:t>
            </a:r>
          </a:p>
          <a:p>
            <a:pPr eaLnBrk="1" hangingPunct="1"/>
            <a:r>
              <a:rPr lang="en-US" dirty="0" smtClean="0"/>
              <a:t>This is a sweet treat, sugar cane. Did you know that sugar comes from woody stalks like this? It’s true!</a:t>
            </a:r>
          </a:p>
          <a:p>
            <a:pPr eaLnBrk="1" hangingPunct="1"/>
            <a:r>
              <a:rPr lang="en-US" dirty="0" smtClean="0"/>
              <a:t> </a:t>
            </a:r>
          </a:p>
          <a:p>
            <a:pPr eaLnBrk="1" hangingPunct="1"/>
            <a:endParaRPr lang="en-US" dirty="0" smtClean="0"/>
          </a:p>
          <a:p>
            <a:pPr eaLnBrk="1" hangingPunct="1"/>
            <a:endParaRPr lang="en-US" b="1" dirty="0" smtClean="0"/>
          </a:p>
          <a:p>
            <a:pPr eaLnBrk="1" hangingPunct="1"/>
            <a:endParaRPr lang="en-US" dirty="0" smtClean="0"/>
          </a:p>
        </p:txBody>
      </p:sp>
      <p:sp>
        <p:nvSpPr>
          <p:cNvPr id="33796" name="Slide Number Placeholder 3"/>
          <p:cNvSpPr>
            <a:spLocks noGrp="1"/>
          </p:cNvSpPr>
          <p:nvPr>
            <p:ph type="sldNum" sz="quarter" idx="5"/>
          </p:nvPr>
        </p:nvSpPr>
        <p:spPr>
          <a:noFill/>
        </p:spPr>
        <p:txBody>
          <a:bodyPr/>
          <a:lstStyle/>
          <a:p>
            <a:fld id="{6986D7BC-3A32-421D-A8D8-08908DAA2462}" type="slidenum">
              <a:rPr lang="en-US" smtClean="0"/>
              <a:pPr/>
              <a:t>60</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eaLnBrk="1" hangingPunct="1"/>
            <a:r>
              <a:rPr lang="en-US" b="1" smtClean="0"/>
              <a:t>Slide 11 - </a:t>
            </a:r>
            <a:r>
              <a:rPr lang="en-US" smtClean="0"/>
              <a:t>How many of you like to eat sweet potatoes for Thanksgiving dinner? Many Ugandan people eat sweet potatoes all year. These ladies are selling huge sweet potatoes at the market.</a:t>
            </a:r>
          </a:p>
          <a:p>
            <a:pPr eaLnBrk="1" hangingPunct="1"/>
            <a:endParaRPr lang="en-US" smtClean="0"/>
          </a:p>
        </p:txBody>
      </p:sp>
      <p:sp>
        <p:nvSpPr>
          <p:cNvPr id="34820" name="Slide Number Placeholder 3"/>
          <p:cNvSpPr>
            <a:spLocks noGrp="1"/>
          </p:cNvSpPr>
          <p:nvPr>
            <p:ph type="sldNum" sz="quarter" idx="5"/>
          </p:nvPr>
        </p:nvSpPr>
        <p:spPr>
          <a:noFill/>
        </p:spPr>
        <p:txBody>
          <a:bodyPr/>
          <a:lstStyle/>
          <a:p>
            <a:fld id="{883BC97E-5CE2-4E94-96D9-1D2CCBC6A69F}" type="slidenum">
              <a:rPr lang="en-US" smtClean="0"/>
              <a:pPr/>
              <a:t>61</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r>
              <a:rPr lang="en-US" b="1" smtClean="0"/>
              <a:t>Slide 12 - </a:t>
            </a:r>
            <a:r>
              <a:rPr lang="en-US" smtClean="0"/>
              <a:t>Some Ugandan people also earn money by selling clothes and other items at the open air market.</a:t>
            </a:r>
          </a:p>
          <a:p>
            <a:pPr eaLnBrk="1" hangingPunct="1"/>
            <a:endParaRPr lang="en-US" smtClean="0"/>
          </a:p>
        </p:txBody>
      </p:sp>
      <p:sp>
        <p:nvSpPr>
          <p:cNvPr id="35844" name="Slide Number Placeholder 3"/>
          <p:cNvSpPr>
            <a:spLocks noGrp="1"/>
          </p:cNvSpPr>
          <p:nvPr>
            <p:ph type="sldNum" sz="quarter" idx="5"/>
          </p:nvPr>
        </p:nvSpPr>
        <p:spPr>
          <a:noFill/>
        </p:spPr>
        <p:txBody>
          <a:bodyPr/>
          <a:lstStyle/>
          <a:p>
            <a:fld id="{A1CF8BD4-0B5E-431F-ADA0-61D099314E5D}" type="slidenum">
              <a:rPr lang="en-US" smtClean="0"/>
              <a:pPr/>
              <a:t>62</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r>
              <a:rPr lang="en-US" b="1" dirty="0" smtClean="0"/>
              <a:t>Slide 13 - </a:t>
            </a:r>
            <a:r>
              <a:rPr lang="en-US" dirty="0" smtClean="0"/>
              <a:t>Babies in Uganda often go everywhere their mothers go. Almost anywhere you go in Uganda, you can see mothers or sisters carrying babies on their backs like this.</a:t>
            </a:r>
          </a:p>
          <a:p>
            <a:pPr eaLnBrk="1" hangingPunct="1"/>
            <a:endParaRPr lang="en-US" dirty="0" smtClean="0"/>
          </a:p>
          <a:p>
            <a:pPr eaLnBrk="1" hangingPunct="1"/>
            <a:r>
              <a:rPr lang="en-US" dirty="0" smtClean="0"/>
              <a:t>How many of you have chores to do at home? A lot of children in Uganda have chores, too. </a:t>
            </a:r>
          </a:p>
          <a:p>
            <a:pPr eaLnBrk="1" hangingPunct="1"/>
            <a:endParaRPr lang="en-US" dirty="0" smtClean="0"/>
          </a:p>
        </p:txBody>
      </p:sp>
      <p:sp>
        <p:nvSpPr>
          <p:cNvPr id="36868" name="Slide Number Placeholder 3"/>
          <p:cNvSpPr>
            <a:spLocks noGrp="1"/>
          </p:cNvSpPr>
          <p:nvPr>
            <p:ph type="sldNum" sz="quarter" idx="5"/>
          </p:nvPr>
        </p:nvSpPr>
        <p:spPr>
          <a:noFill/>
        </p:spPr>
        <p:txBody>
          <a:bodyPr/>
          <a:lstStyle/>
          <a:p>
            <a:fld id="{552B328D-E783-4973-B2AE-8289D73FFCBF}" type="slidenum">
              <a:rPr lang="en-US" smtClean="0"/>
              <a:pPr/>
              <a:t>63</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r>
              <a:rPr lang="en-US" b="1" smtClean="0"/>
              <a:t>Slide 14 </a:t>
            </a:r>
            <a:r>
              <a:rPr lang="en-US" smtClean="0"/>
              <a:t>- This little boy is doing a chore that many children who live outside of Uganda’s cities do. Can you guess what he is doing?</a:t>
            </a:r>
          </a:p>
          <a:p>
            <a:pPr eaLnBrk="1" hangingPunct="1"/>
            <a:r>
              <a:rPr lang="en-US" smtClean="0"/>
              <a:t> </a:t>
            </a:r>
          </a:p>
          <a:p>
            <a:pPr eaLnBrk="1" hangingPunct="1"/>
            <a:r>
              <a:rPr lang="en-US" b="1" smtClean="0"/>
              <a:t>Pause for responses.</a:t>
            </a:r>
          </a:p>
          <a:p>
            <a:pPr eaLnBrk="1" hangingPunct="1"/>
            <a:r>
              <a:rPr lang="en-US" smtClean="0"/>
              <a:t>He is getting water for his family. Many African homes that aren’t in big cities do not have faucets and sinks for water, so someone in the family needs to walk to a water source, fill containers and carry the water back home. It is a big and important job.</a:t>
            </a:r>
          </a:p>
          <a:p>
            <a:pPr eaLnBrk="1" hangingPunct="1"/>
            <a:endParaRPr lang="en-US" smtClean="0"/>
          </a:p>
        </p:txBody>
      </p:sp>
      <p:sp>
        <p:nvSpPr>
          <p:cNvPr id="37892" name="Slide Number Placeholder 3"/>
          <p:cNvSpPr>
            <a:spLocks noGrp="1"/>
          </p:cNvSpPr>
          <p:nvPr>
            <p:ph type="sldNum" sz="quarter" idx="5"/>
          </p:nvPr>
        </p:nvSpPr>
        <p:spPr>
          <a:noFill/>
        </p:spPr>
        <p:txBody>
          <a:bodyPr/>
          <a:lstStyle/>
          <a:p>
            <a:fld id="{FB4A3E8F-82DF-415B-8902-2721D8107427}" type="slidenum">
              <a:rPr lang="en-US" smtClean="0"/>
              <a:pPr/>
              <a:t>64</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eaLnBrk="1" hangingPunct="1"/>
            <a:r>
              <a:rPr lang="en-US" b="1" smtClean="0"/>
              <a:t>Slide 15 - </a:t>
            </a:r>
            <a:r>
              <a:rPr lang="en-US" smtClean="0"/>
              <a:t>Most young children in Uganda go to school, like you do. They learn to read, write and do math. Can you guess what language children had to use at school until just a few years ago?</a:t>
            </a:r>
          </a:p>
          <a:p>
            <a:pPr eaLnBrk="1" hangingPunct="1"/>
            <a:r>
              <a:rPr lang="en-US" b="1" smtClean="0"/>
              <a:t> </a:t>
            </a:r>
          </a:p>
          <a:p>
            <a:pPr eaLnBrk="1" hangingPunct="1"/>
            <a:r>
              <a:rPr lang="en-US" b="1" smtClean="0"/>
              <a:t>Allow children to respond.</a:t>
            </a:r>
          </a:p>
          <a:p>
            <a:pPr eaLnBrk="1" hangingPunct="1"/>
            <a:r>
              <a:rPr lang="en-US" smtClean="0"/>
              <a:t>English! England controlled Uganda for 68 years, so English became an important language to know.</a:t>
            </a:r>
          </a:p>
          <a:p>
            <a:pPr eaLnBrk="1" hangingPunct="1"/>
            <a:r>
              <a:rPr lang="en-US" smtClean="0"/>
              <a:t> </a:t>
            </a:r>
          </a:p>
          <a:p>
            <a:pPr eaLnBrk="1" hangingPunct="1"/>
            <a:r>
              <a:rPr lang="en-US" smtClean="0"/>
              <a:t>There was one problem with teaching young Ugandan children in English. Most of the children didn’t speak English at home, so they really didn’t understand it well.</a:t>
            </a:r>
          </a:p>
          <a:p>
            <a:pPr eaLnBrk="1" hangingPunct="1"/>
            <a:endParaRPr lang="en-US" smtClean="0"/>
          </a:p>
        </p:txBody>
      </p:sp>
      <p:sp>
        <p:nvSpPr>
          <p:cNvPr id="38916" name="Slide Number Placeholder 3"/>
          <p:cNvSpPr>
            <a:spLocks noGrp="1"/>
          </p:cNvSpPr>
          <p:nvPr>
            <p:ph type="sldNum" sz="quarter" idx="5"/>
          </p:nvPr>
        </p:nvSpPr>
        <p:spPr>
          <a:noFill/>
        </p:spPr>
        <p:txBody>
          <a:bodyPr/>
          <a:lstStyle/>
          <a:p>
            <a:fld id="{02C05205-1B5E-4398-A2AE-AD80FCC33500}" type="slidenum">
              <a:rPr lang="en-US" smtClean="0"/>
              <a:pPr/>
              <a:t>65</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3784EAC-7A4D-4D8B-8376-961218DCF578}" type="slidenum">
              <a:rPr lang="en-US" smtClean="0"/>
              <a:pPr>
                <a:defRPr/>
              </a:pPr>
              <a:t>24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r>
              <a:rPr lang="en-US" b="1" dirty="0" smtClean="0"/>
              <a:t>Slide 16 - </a:t>
            </a:r>
            <a:r>
              <a:rPr lang="en-US" dirty="0" smtClean="0"/>
              <a:t>People in Uganda speak 43 different languages*! Now children get to learn to read using their home language for the first three years of school. That must make it a lot easier, don’t you think? When they are older, students begin to use English in their classes.</a:t>
            </a:r>
          </a:p>
          <a:p>
            <a:pPr eaLnBrk="1" hangingPunct="1"/>
            <a:r>
              <a:rPr lang="en-US" dirty="0" smtClean="0"/>
              <a:t> </a:t>
            </a:r>
          </a:p>
          <a:p>
            <a:pPr eaLnBrk="1" hangingPunct="1"/>
            <a:endParaRPr lang="en-US" dirty="0" smtClean="0"/>
          </a:p>
        </p:txBody>
      </p:sp>
      <p:sp>
        <p:nvSpPr>
          <p:cNvPr id="39940" name="Slide Number Placeholder 3"/>
          <p:cNvSpPr>
            <a:spLocks noGrp="1"/>
          </p:cNvSpPr>
          <p:nvPr>
            <p:ph type="sldNum" sz="quarter" idx="5"/>
          </p:nvPr>
        </p:nvSpPr>
        <p:spPr>
          <a:noFill/>
        </p:spPr>
        <p:txBody>
          <a:bodyPr/>
          <a:lstStyle/>
          <a:p>
            <a:fld id="{6D483487-4937-4809-9499-3392682C85D6}" type="slidenum">
              <a:rPr lang="en-US" smtClean="0"/>
              <a:pPr/>
              <a:t>66</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r>
              <a:rPr lang="en-US" b="1" smtClean="0"/>
              <a:t>Slide 17 - </a:t>
            </a:r>
            <a:r>
              <a:rPr lang="en-US" smtClean="0"/>
              <a:t>There is still a language problem, though. Of those 43 languages in Uganda, about 10 of them do not have even one verse of the Bible in them.</a:t>
            </a:r>
          </a:p>
        </p:txBody>
      </p:sp>
      <p:sp>
        <p:nvSpPr>
          <p:cNvPr id="40964" name="Slide Number Placeholder 3"/>
          <p:cNvSpPr>
            <a:spLocks noGrp="1"/>
          </p:cNvSpPr>
          <p:nvPr>
            <p:ph type="sldNum" sz="quarter" idx="5"/>
          </p:nvPr>
        </p:nvSpPr>
        <p:spPr>
          <a:noFill/>
        </p:spPr>
        <p:txBody>
          <a:bodyPr/>
          <a:lstStyle/>
          <a:p>
            <a:fld id="{7F351CC4-FBC2-4CC9-BAD1-07B7E248D835}" type="slidenum">
              <a:rPr lang="en-US" smtClean="0"/>
              <a:pPr/>
              <a:t>67</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dirty="0" smtClean="0"/>
          </a:p>
        </p:txBody>
      </p:sp>
      <p:sp>
        <p:nvSpPr>
          <p:cNvPr id="41988" name="Slide Number Placeholder 3"/>
          <p:cNvSpPr>
            <a:spLocks noGrp="1"/>
          </p:cNvSpPr>
          <p:nvPr>
            <p:ph type="sldNum" sz="quarter" idx="5"/>
          </p:nvPr>
        </p:nvSpPr>
        <p:spPr>
          <a:noFill/>
        </p:spPr>
        <p:txBody>
          <a:bodyPr/>
          <a:lstStyle/>
          <a:p>
            <a:fld id="{521EA781-7A23-4863-8092-390A9656E882}" type="slidenum">
              <a:rPr lang="en-US" smtClean="0"/>
              <a:pPr/>
              <a:t>78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A42520-82C7-454A-8C63-86229A6F7C18}"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7BDC347-2BE8-4C5C-A6FB-4B9B8F4ADA81}" type="slidenum">
              <a:rPr lang="en-US" smtClean="0"/>
              <a:pPr>
                <a:defRPr/>
              </a:pPr>
              <a:t>34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E4BCE2-FC02-435C-AFEA-EB5584CFBA3A}" type="slidenum">
              <a:rPr lang="en-US" smtClean="0"/>
              <a:pPr fontAlgn="base">
                <a:spcBef>
                  <a:spcPct val="0"/>
                </a:spcBef>
                <a:spcAft>
                  <a:spcPct val="0"/>
                </a:spcAft>
                <a:defRPr/>
              </a:pPr>
              <a:t>35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4"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117A677-D4AE-45D5-B902-D03C29E48C80}" type="slidenum">
              <a:rPr lang="en-US" sz="1200">
                <a:latin typeface="+mn-lt"/>
                <a:cs typeface="+mn-cs"/>
              </a:rPr>
              <a:pPr algn="r">
                <a:defRPr/>
              </a:pPr>
              <a:t>36</a:t>
            </a:fld>
            <a:endParaRPr lang="en-US" sz="1200">
              <a:latin typeface="+mn-lt"/>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7D9BA66-D4EE-442E-8A34-18C2E995783F}" type="slidenum">
              <a:rPr lang="en-US" smtClean="0"/>
              <a:pPr>
                <a:defRPr/>
              </a:pPr>
              <a:t>41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r>
              <a:rPr lang="en-US" b="1" smtClean="0"/>
              <a:t>Slide 3 - </a:t>
            </a:r>
            <a:r>
              <a:rPr lang="en-US" smtClean="0"/>
              <a:t>Uganda is landlocked. That means other countries completely surround it, so it doesn’t touch any oceans or seas. </a:t>
            </a:r>
          </a:p>
          <a:p>
            <a:pPr eaLnBrk="1" hangingPunct="1"/>
            <a:endParaRPr lang="en-US" smtClean="0"/>
          </a:p>
        </p:txBody>
      </p:sp>
      <p:sp>
        <p:nvSpPr>
          <p:cNvPr id="26628" name="Slide Number Placeholder 3"/>
          <p:cNvSpPr>
            <a:spLocks noGrp="1"/>
          </p:cNvSpPr>
          <p:nvPr>
            <p:ph type="sldNum" sz="quarter" idx="5"/>
          </p:nvPr>
        </p:nvSpPr>
        <p:spPr>
          <a:noFill/>
        </p:spPr>
        <p:txBody>
          <a:bodyPr/>
          <a:lstStyle/>
          <a:p>
            <a:fld id="{210E3338-95A6-461C-9911-E99A5911D306}" type="slidenum">
              <a:rPr lang="en-US" smtClean="0"/>
              <a:pPr/>
              <a:t>54</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r>
              <a:rPr lang="en-US" smtClean="0"/>
              <a:t> </a:t>
            </a:r>
            <a:r>
              <a:rPr lang="en-US" b="1" smtClean="0"/>
              <a:t>Slide 4 - </a:t>
            </a:r>
            <a:r>
              <a:rPr lang="en-US" smtClean="0"/>
              <a:t>This is a map of Uganda. If it is landlocked, does that mean that it doesn’t have any water? </a:t>
            </a:r>
          </a:p>
          <a:p>
            <a:pPr eaLnBrk="1" hangingPunct="1"/>
            <a:r>
              <a:rPr lang="en-US" smtClean="0"/>
              <a:t> </a:t>
            </a:r>
          </a:p>
          <a:p>
            <a:pPr eaLnBrk="1" hangingPunct="1"/>
            <a:r>
              <a:rPr lang="en-US" b="1" smtClean="0"/>
              <a:t>Allow children to respond.</a:t>
            </a:r>
          </a:p>
          <a:p>
            <a:pPr eaLnBrk="1" hangingPunct="1"/>
            <a:r>
              <a:rPr lang="en-US" smtClean="0"/>
              <a:t>See all the blue on the map? That is water.</a:t>
            </a:r>
          </a:p>
          <a:p>
            <a:pPr eaLnBrk="1" hangingPunct="1"/>
            <a:endParaRPr lang="en-US" smtClean="0"/>
          </a:p>
        </p:txBody>
      </p:sp>
      <p:sp>
        <p:nvSpPr>
          <p:cNvPr id="27652" name="Slide Number Placeholder 3"/>
          <p:cNvSpPr>
            <a:spLocks noGrp="1"/>
          </p:cNvSpPr>
          <p:nvPr>
            <p:ph type="sldNum" sz="quarter" idx="5"/>
          </p:nvPr>
        </p:nvSpPr>
        <p:spPr>
          <a:noFill/>
        </p:spPr>
        <p:txBody>
          <a:bodyPr/>
          <a:lstStyle/>
          <a:p>
            <a:fld id="{EFD59139-C9A1-449B-8BE4-CEBFBF053B29}" type="slidenum">
              <a:rPr lang="en-US" smtClean="0"/>
              <a:pPr/>
              <a:t>55</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50A07AA-AF29-4313-A3AA-A309F2BF2EA4}" type="datetimeFigureOut">
              <a:rPr lang="en-US" smtClean="0"/>
              <a:pPr/>
              <a:t>4/5/2011</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E51F8D51-5CDB-4601-8295-45F3124A1A1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50A07AA-AF29-4313-A3AA-A309F2BF2EA4}" type="datetimeFigureOut">
              <a:rPr lang="en-US" smtClean="0"/>
              <a:pPr/>
              <a:t>4/5/2011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1F8D51-5CDB-4601-8295-45F3124A1A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50A07AA-AF29-4313-A3AA-A309F2BF2EA4}" type="datetimeFigureOut">
              <a:rPr lang="en-US" smtClean="0"/>
              <a:pPr/>
              <a:t>4/5/2011</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E51F8D51-5CDB-4601-8295-45F3124A1A1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50A07AA-AF29-4313-A3AA-A309F2BF2EA4}" type="datetimeFigureOut">
              <a:rPr lang="en-US" smtClean="0"/>
              <a:pPr/>
              <a:t>4/5/2011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E51F8D51-5CDB-4601-8295-45F3124A1A10}"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50A07AA-AF29-4313-A3AA-A309F2BF2EA4}" type="datetimeFigureOut">
              <a:rPr lang="en-US" smtClean="0"/>
              <a:pPr/>
              <a:t>4/5/2011</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E51F8D51-5CDB-4601-8295-45F3124A1A10}"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50A07AA-AF29-4313-A3AA-A309F2BF2EA4}" type="datetimeFigureOut">
              <a:rPr lang="en-US" smtClean="0"/>
              <a:pPr/>
              <a:t>4/5/2011</a:t>
            </a:fld>
            <a:endParaRPr lang="en-US"/>
          </a:p>
        </p:txBody>
      </p:sp>
      <p:sp>
        <p:nvSpPr>
          <p:cNvPr id="10" name="Slide Number Placeholder 9"/>
          <p:cNvSpPr>
            <a:spLocks noGrp="1"/>
          </p:cNvSpPr>
          <p:nvPr>
            <p:ph type="sldNum" sz="quarter" idx="16"/>
          </p:nvPr>
        </p:nvSpPr>
        <p:spPr/>
        <p:txBody>
          <a:bodyPr rtlCol="0"/>
          <a:lstStyle/>
          <a:p>
            <a:fld id="{E51F8D51-5CDB-4601-8295-45F3124A1A10}"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50A07AA-AF29-4313-A3AA-A309F2BF2EA4}" type="datetimeFigureOut">
              <a:rPr lang="en-US" smtClean="0"/>
              <a:pPr/>
              <a:t>4/5/2011</a:t>
            </a:fld>
            <a:endParaRPr lang="en-US"/>
          </a:p>
        </p:txBody>
      </p:sp>
      <p:sp>
        <p:nvSpPr>
          <p:cNvPr id="12" name="Slide Number Placeholder 11"/>
          <p:cNvSpPr>
            <a:spLocks noGrp="1"/>
          </p:cNvSpPr>
          <p:nvPr>
            <p:ph type="sldNum" sz="quarter" idx="16"/>
          </p:nvPr>
        </p:nvSpPr>
        <p:spPr/>
        <p:txBody>
          <a:bodyPr rtlCol="0"/>
          <a:lstStyle/>
          <a:p>
            <a:fld id="{E51F8D51-5CDB-4601-8295-45F3124A1A10}"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50A07AA-AF29-4313-A3AA-A309F2BF2EA4}" type="datetimeFigureOut">
              <a:rPr lang="en-US" smtClean="0"/>
              <a:pPr/>
              <a:t>4/5/2011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E51F8D51-5CDB-4601-8295-45F3124A1A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0A07AA-AF29-4313-A3AA-A309F2BF2EA4}" type="datetimeFigureOut">
              <a:rPr lang="en-US" smtClean="0"/>
              <a:pPr/>
              <a:t>4/5/2011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E51F8D51-5CDB-4601-8295-45F3124A1A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50A07AA-AF29-4313-A3AA-A309F2BF2EA4}" type="datetimeFigureOut">
              <a:rPr lang="en-US" smtClean="0"/>
              <a:pPr/>
              <a:t>4/5/2011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E51F8D51-5CDB-4601-8295-45F3124A1A10}"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50A07AA-AF29-4313-A3AA-A309F2BF2EA4}" type="datetimeFigureOut">
              <a:rPr lang="en-US" smtClean="0"/>
              <a:pPr/>
              <a:t>4/5/2011</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E51F8D51-5CDB-4601-8295-45F3124A1A10}"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50A07AA-AF29-4313-A3AA-A309F2BF2EA4}" type="datetimeFigureOut">
              <a:rPr lang="en-US" smtClean="0"/>
              <a:pPr/>
              <a:t>4/5/2011</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E51F8D51-5CDB-4601-8295-45F3124A1A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hyperlink" Target="http://images.google.com/imgres?imgurl=www.zealand.org.nz/images/dhow4.gif&amp;imgrefurl=http://www.zealand.org.nz/alternat4.htm&amp;h=-1&amp;w=-1&amp;prev=/images?q=Arab+Dhow&amp;svnum=10&amp;hl=en&amp;lr=&amp;ie=UTF-8&amp;safe=off&amp;sa=N" TargetMode="Externa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7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5.png"/><Relationship Id="rId7" Type="http://schemas.openxmlformats.org/officeDocument/2006/relationships/hyperlink" Target="http://www.geocities.com/CollegePark/Classroom/9912/greatzimbabwe.html"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hyperlink" Target="http://www.scholars.nus.edu.sg/landow/post/zimbabwe/art/greatzim/gz1.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39.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image" Target="../media/image80.jpeg"/><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5" Type="http://schemas.openxmlformats.org/officeDocument/2006/relationships/image" Target="../media/image90.jpeg"/><Relationship Id="rId4" Type="http://schemas.openxmlformats.org/officeDocument/2006/relationships/image" Target="../media/image89.jpeg"/></Relationships>
</file>

<file path=ppt/slides/_rels/slide4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5.xml"/><Relationship Id="rId4" Type="http://schemas.openxmlformats.org/officeDocument/2006/relationships/image" Target="../media/image99.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cache.daylife.com/imageserve/0a79goV0Q8a7M/610x.jpg" TargetMode="External"/><Relationship Id="rId2" Type="http://schemas.openxmlformats.org/officeDocument/2006/relationships/hyperlink" Target="http://anacholi.com/shots/smile.JPG" TargetMode="External"/><Relationship Id="rId1" Type="http://schemas.openxmlformats.org/officeDocument/2006/relationships/slideLayout" Target="../slideLayouts/slideLayout1.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s>
</file>

<file path=ppt/slides/_rels/slide71.xml.rels><?xml version="1.0" encoding="UTF-8" standalone="yes"?>
<Relationships xmlns="http://schemas.openxmlformats.org/package/2006/relationships"><Relationship Id="rId8" Type="http://schemas.openxmlformats.org/officeDocument/2006/relationships/image" Target="../media/image126.jpeg"/><Relationship Id="rId3" Type="http://schemas.openxmlformats.org/officeDocument/2006/relationships/image" Target="../media/image122.jpeg"/><Relationship Id="rId7" Type="http://schemas.openxmlformats.org/officeDocument/2006/relationships/image" Target="../media/image125.jpeg"/><Relationship Id="rId2" Type="http://schemas.openxmlformats.org/officeDocument/2006/relationships/image" Target="../media/image121.jpeg"/><Relationship Id="rId1" Type="http://schemas.openxmlformats.org/officeDocument/2006/relationships/slideLayout" Target="../slideLayouts/slideLayout1.xml"/><Relationship Id="rId6" Type="http://schemas.openxmlformats.org/officeDocument/2006/relationships/image" Target="../media/image124.jpeg"/><Relationship Id="rId5" Type="http://schemas.openxmlformats.org/officeDocument/2006/relationships/image" Target="../media/image123.png"/><Relationship Id="rId4" Type="http://schemas.openxmlformats.org/officeDocument/2006/relationships/hyperlink" Target="http://upload.wikimedia.org/wikipedia/commons/6/6a/Acholiland,_Uganda.png" TargetMode="External"/></Relationships>
</file>

<file path=ppt/slides/_rels/slide72.xml.rels><?xml version="1.0" encoding="UTF-8" standalone="yes"?>
<Relationships xmlns="http://schemas.openxmlformats.org/package/2006/relationships"><Relationship Id="rId2" Type="http://schemas.openxmlformats.org/officeDocument/2006/relationships/hyperlink" Target="http://www.youtube.com/watch?v=E4ROJ5A6ds4"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0.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Eastern Africa</a:t>
            </a:r>
            <a:endParaRPr lang="en-US" dirty="0"/>
          </a:p>
        </p:txBody>
      </p:sp>
      <p:sp>
        <p:nvSpPr>
          <p:cNvPr id="3" name="Subtitle 2"/>
          <p:cNvSpPr>
            <a:spLocks noGrp="1"/>
          </p:cNvSpPr>
          <p:nvPr>
            <p:ph type="subTitle" idx="1"/>
          </p:nvPr>
        </p:nvSpPr>
        <p:spPr/>
        <p:txBody>
          <a:bodyPr/>
          <a:lstStyle/>
          <a:p>
            <a:r>
              <a:rPr lang="en-US" dirty="0" smtClean="0"/>
              <a:t>“Cradle of Humanity”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Rift Valley</a:t>
            </a:r>
            <a:endParaRPr lang="en-US" dirty="0"/>
          </a:p>
        </p:txBody>
      </p:sp>
      <p:sp>
        <p:nvSpPr>
          <p:cNvPr id="3" name="Content Placeholder 2"/>
          <p:cNvSpPr>
            <a:spLocks noGrp="1"/>
          </p:cNvSpPr>
          <p:nvPr>
            <p:ph sz="quarter" idx="1"/>
          </p:nvPr>
        </p:nvSpPr>
        <p:spPr>
          <a:xfrm>
            <a:off x="0" y="1600200"/>
            <a:ext cx="4572000" cy="5257800"/>
          </a:xfrm>
        </p:spPr>
        <p:txBody>
          <a:bodyPr/>
          <a:lstStyle/>
          <a:p>
            <a:r>
              <a:rPr lang="en-US" dirty="0" smtClean="0"/>
              <a:t>East African Rift System (EARS)</a:t>
            </a:r>
          </a:p>
          <a:p>
            <a:r>
              <a:rPr lang="en-US" dirty="0" smtClean="0"/>
              <a:t>Continental settling</a:t>
            </a:r>
          </a:p>
          <a:p>
            <a:r>
              <a:rPr lang="en-US" dirty="0" smtClean="0"/>
              <a:t>35 million years</a:t>
            </a:r>
          </a:p>
          <a:p>
            <a:r>
              <a:rPr lang="en-US" dirty="0" smtClean="0"/>
              <a:t>Plates pulled apart, lava was forced up into the space and caused the Earth's surface along the rift to bulge</a:t>
            </a:r>
            <a:endParaRPr lang="en-US" dirty="0"/>
          </a:p>
        </p:txBody>
      </p:sp>
      <p:pic>
        <p:nvPicPr>
          <p:cNvPr id="121858" name="Picture 2" descr="http://media.tiscali.co.uk/images/feeds/hutchinson/ency/c02244.jpg"/>
          <p:cNvPicPr>
            <a:picLocks noChangeAspect="1" noChangeArrowheads="1"/>
          </p:cNvPicPr>
          <p:nvPr/>
        </p:nvPicPr>
        <p:blipFill>
          <a:blip r:embed="rId2" cstate="print"/>
          <a:srcRect/>
          <a:stretch>
            <a:fillRect/>
          </a:stretch>
        </p:blipFill>
        <p:spPr bwMode="auto">
          <a:xfrm>
            <a:off x="4219575" y="2209800"/>
            <a:ext cx="4924425" cy="333375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Mount Kilimanjaro</a:t>
            </a:r>
            <a:endParaRPr lang="en-US" dirty="0"/>
          </a:p>
        </p:txBody>
      </p:sp>
      <p:sp>
        <p:nvSpPr>
          <p:cNvPr id="3" name="Content Placeholder 2"/>
          <p:cNvSpPr>
            <a:spLocks noGrp="1"/>
          </p:cNvSpPr>
          <p:nvPr>
            <p:ph sz="quarter" idx="1"/>
          </p:nvPr>
        </p:nvSpPr>
        <p:spPr>
          <a:xfrm>
            <a:off x="0" y="1600200"/>
            <a:ext cx="5029200" cy="5257800"/>
          </a:xfrm>
        </p:spPr>
        <p:txBody>
          <a:bodyPr/>
          <a:lstStyle/>
          <a:p>
            <a:r>
              <a:rPr lang="en-US" dirty="0" smtClean="0"/>
              <a:t>Highest point in Africa</a:t>
            </a:r>
          </a:p>
          <a:p>
            <a:r>
              <a:rPr lang="en-US" dirty="0" smtClean="0"/>
              <a:t>Highest freestanding mountain</a:t>
            </a:r>
          </a:p>
          <a:p>
            <a:r>
              <a:rPr lang="en-US" dirty="0" smtClean="0"/>
              <a:t>4</a:t>
            </a:r>
            <a:r>
              <a:rPr lang="en-US" baseline="30000" dirty="0" smtClean="0"/>
              <a:t>th</a:t>
            </a:r>
            <a:r>
              <a:rPr lang="en-US" dirty="0" smtClean="0"/>
              <a:t> highest in the world</a:t>
            </a:r>
          </a:p>
          <a:p>
            <a:pPr lvl="1"/>
            <a:r>
              <a:rPr lang="en-US" dirty="0" smtClean="0"/>
              <a:t>19,298 feet from the base</a:t>
            </a:r>
          </a:p>
          <a:p>
            <a:r>
              <a:rPr lang="en-US" dirty="0" smtClean="0"/>
              <a:t>Inactive volcano</a:t>
            </a:r>
          </a:p>
          <a:p>
            <a:r>
              <a:rPr lang="en-US" dirty="0" smtClean="0"/>
              <a:t>Swahili </a:t>
            </a:r>
          </a:p>
          <a:p>
            <a:pPr lvl="1"/>
            <a:r>
              <a:rPr lang="en-US" dirty="0" err="1" smtClean="0"/>
              <a:t>Kilima</a:t>
            </a:r>
            <a:r>
              <a:rPr lang="en-US" dirty="0" smtClean="0"/>
              <a:t> (hill)</a:t>
            </a:r>
          </a:p>
          <a:p>
            <a:pPr lvl="1"/>
            <a:r>
              <a:rPr lang="en-US" dirty="0" err="1" smtClean="0"/>
              <a:t>Njaro</a:t>
            </a:r>
            <a:r>
              <a:rPr lang="en-US" dirty="0" smtClean="0"/>
              <a:t> (white or shining)</a:t>
            </a:r>
          </a:p>
          <a:p>
            <a:r>
              <a:rPr lang="en-US" dirty="0" smtClean="0"/>
              <a:t>Fumaroles</a:t>
            </a:r>
          </a:p>
          <a:p>
            <a:r>
              <a:rPr lang="en-US" dirty="0" smtClean="0"/>
              <a:t>Once covered in ice</a:t>
            </a:r>
            <a:endParaRPr lang="en-US" dirty="0"/>
          </a:p>
        </p:txBody>
      </p:sp>
      <p:pic>
        <p:nvPicPr>
          <p:cNvPr id="46082" name="Picture 2" descr="http://www.boncherry.com/blog/wp-content/uploads/2009/11/mount-kilimanjaro.jpg"/>
          <p:cNvPicPr>
            <a:picLocks noChangeAspect="1" noChangeArrowheads="1"/>
          </p:cNvPicPr>
          <p:nvPr/>
        </p:nvPicPr>
        <p:blipFill>
          <a:blip r:embed="rId2" cstate="print"/>
          <a:srcRect/>
          <a:stretch>
            <a:fillRect/>
          </a:stretch>
        </p:blipFill>
        <p:spPr bwMode="auto">
          <a:xfrm>
            <a:off x="5033554" y="381000"/>
            <a:ext cx="4110446" cy="3048000"/>
          </a:xfrm>
          <a:prstGeom prst="rect">
            <a:avLst/>
          </a:prstGeom>
          <a:noFill/>
        </p:spPr>
      </p:pic>
      <p:pic>
        <p:nvPicPr>
          <p:cNvPr id="46083" name="Picture 3"/>
          <p:cNvPicPr>
            <a:picLocks noChangeAspect="1" noChangeArrowheads="1"/>
          </p:cNvPicPr>
          <p:nvPr/>
        </p:nvPicPr>
        <p:blipFill>
          <a:blip r:embed="rId3" cstate="print"/>
          <a:srcRect/>
          <a:stretch>
            <a:fillRect/>
          </a:stretch>
        </p:blipFill>
        <p:spPr bwMode="auto">
          <a:xfrm>
            <a:off x="6858000" y="3418795"/>
            <a:ext cx="2286000" cy="3439205"/>
          </a:xfrm>
          <a:prstGeom prst="rect">
            <a:avLst/>
          </a:prstGeom>
          <a:noFill/>
          <a:ln w="9525">
            <a:noFill/>
            <a:miter lim="800000"/>
            <a:headEnd/>
            <a:tailEnd/>
          </a:ln>
        </p:spPr>
      </p:pic>
      <p:pic>
        <p:nvPicPr>
          <p:cNvPr id="46085" name="Picture 5" descr="http://upload.wikimedia.org/wikipedia/commons/thumb/6/60/Mount_Kilimanjaro_Dec_2009_edit1.jpg/305px-Mount_Kilimanjaro_Dec_2009_edit1.jpg"/>
          <p:cNvPicPr>
            <a:picLocks noChangeAspect="1" noChangeArrowheads="1"/>
          </p:cNvPicPr>
          <p:nvPr/>
        </p:nvPicPr>
        <p:blipFill>
          <a:blip r:embed="rId4" cstate="print"/>
          <a:srcRect/>
          <a:stretch>
            <a:fillRect/>
          </a:stretch>
        </p:blipFill>
        <p:spPr bwMode="auto">
          <a:xfrm>
            <a:off x="4114800" y="3581400"/>
            <a:ext cx="2667000" cy="1521503"/>
          </a:xfrm>
          <a:prstGeom prst="rect">
            <a:avLst/>
          </a:prstGeom>
          <a:noFill/>
        </p:spPr>
      </p:pic>
      <p:pic>
        <p:nvPicPr>
          <p:cNvPr id="46087" name="Picture 7" descr="http://farm4.static.flickr.com/3012/3058575818_0b650d22d7.jpg"/>
          <p:cNvPicPr>
            <a:picLocks noChangeAspect="1" noChangeArrowheads="1"/>
          </p:cNvPicPr>
          <p:nvPr/>
        </p:nvPicPr>
        <p:blipFill>
          <a:blip r:embed="rId5" cstate="print"/>
          <a:srcRect/>
          <a:stretch>
            <a:fillRect/>
          </a:stretch>
        </p:blipFill>
        <p:spPr bwMode="auto">
          <a:xfrm>
            <a:off x="4114800" y="5081777"/>
            <a:ext cx="2667000" cy="177622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Serengeti National Park</a:t>
            </a:r>
            <a:endParaRPr lang="en-US" dirty="0"/>
          </a:p>
        </p:txBody>
      </p:sp>
      <p:sp>
        <p:nvSpPr>
          <p:cNvPr id="3" name="Content Placeholder 2"/>
          <p:cNvSpPr>
            <a:spLocks noGrp="1"/>
          </p:cNvSpPr>
          <p:nvPr>
            <p:ph sz="quarter" idx="1"/>
          </p:nvPr>
        </p:nvSpPr>
        <p:spPr/>
        <p:txBody>
          <a:bodyPr/>
          <a:lstStyle/>
          <a:p>
            <a:r>
              <a:rPr lang="en-US" dirty="0" smtClean="0"/>
              <a:t>World Heritage Site!</a:t>
            </a:r>
          </a:p>
          <a:p>
            <a:r>
              <a:rPr lang="en-US" dirty="0" smtClean="0"/>
              <a:t>Tanzania</a:t>
            </a:r>
          </a:p>
          <a:p>
            <a:r>
              <a:rPr lang="en-US" dirty="0" smtClean="0"/>
              <a:t>Wildebeest and zebra migration</a:t>
            </a:r>
          </a:p>
          <a:p>
            <a:r>
              <a:rPr lang="en-US" dirty="0" err="1" smtClean="0"/>
              <a:t>Masai</a:t>
            </a:r>
            <a:r>
              <a:rPr lang="en-US" dirty="0" smtClean="0"/>
              <a:t> people</a:t>
            </a:r>
            <a:endParaRPr lang="en-US" dirty="0"/>
          </a:p>
        </p:txBody>
      </p:sp>
      <p:pic>
        <p:nvPicPr>
          <p:cNvPr id="1026" name="Picture 2" descr="Map showing the location of Serengeti National Park."/>
          <p:cNvPicPr>
            <a:picLocks noChangeAspect="1" noChangeArrowheads="1"/>
          </p:cNvPicPr>
          <p:nvPr/>
        </p:nvPicPr>
        <p:blipFill>
          <a:blip r:embed="rId2" cstate="print"/>
          <a:srcRect/>
          <a:stretch>
            <a:fillRect/>
          </a:stretch>
        </p:blipFill>
        <p:spPr bwMode="auto">
          <a:xfrm>
            <a:off x="6448425" y="1447800"/>
            <a:ext cx="2695575" cy="2562226"/>
          </a:xfrm>
          <a:prstGeom prst="rect">
            <a:avLst/>
          </a:prstGeom>
          <a:noFill/>
        </p:spPr>
      </p:pic>
      <p:pic>
        <p:nvPicPr>
          <p:cNvPr id="1028" name="Picture 4" descr="Zebra in the Serengeti Wildebeest Migration.jpg"/>
          <p:cNvPicPr>
            <a:picLocks noChangeAspect="1" noChangeArrowheads="1"/>
          </p:cNvPicPr>
          <p:nvPr/>
        </p:nvPicPr>
        <p:blipFill>
          <a:blip r:embed="rId3" cstate="print"/>
          <a:srcRect/>
          <a:stretch>
            <a:fillRect/>
          </a:stretch>
        </p:blipFill>
        <p:spPr bwMode="auto">
          <a:xfrm>
            <a:off x="381000" y="3657600"/>
            <a:ext cx="4343400" cy="3106738"/>
          </a:xfrm>
          <a:prstGeom prst="rect">
            <a:avLst/>
          </a:prstGeom>
          <a:noFill/>
        </p:spPr>
      </p:pic>
      <p:pic>
        <p:nvPicPr>
          <p:cNvPr id="1030" name="Picture 6" descr="http://travelonthedollar.com/wp-content/uploads/2009/05/serengeti.jpg"/>
          <p:cNvPicPr>
            <a:picLocks noChangeAspect="1" noChangeArrowheads="1"/>
          </p:cNvPicPr>
          <p:nvPr/>
        </p:nvPicPr>
        <p:blipFill>
          <a:blip r:embed="rId4" cstate="print"/>
          <a:srcRect/>
          <a:stretch>
            <a:fillRect/>
          </a:stretch>
        </p:blipFill>
        <p:spPr bwMode="auto">
          <a:xfrm>
            <a:off x="5334000" y="4267200"/>
            <a:ext cx="3467100" cy="216984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3012" name="Picture 4" descr="http://www.ganeandmarshall.com/images/tnz_serengeti_main.jpg"/>
          <p:cNvPicPr>
            <a:picLocks noChangeAspect="1" noChangeArrowheads="1"/>
          </p:cNvPicPr>
          <p:nvPr/>
        </p:nvPicPr>
        <p:blipFill>
          <a:blip r:embed="rId2" cstate="print"/>
          <a:srcRect/>
          <a:stretch>
            <a:fillRect/>
          </a:stretch>
        </p:blipFill>
        <p:spPr bwMode="auto">
          <a:xfrm>
            <a:off x="4490359" y="0"/>
            <a:ext cx="4653641" cy="3429000"/>
          </a:xfrm>
          <a:prstGeom prst="rect">
            <a:avLst/>
          </a:prstGeom>
          <a:noFill/>
        </p:spPr>
      </p:pic>
      <p:pic>
        <p:nvPicPr>
          <p:cNvPr id="43014" name="Picture 6" descr="http://www.travelphotosforyou.com/albums/tanzania/the-serengeti-national-park/africa_tanzania_olduvai_gorge_beautiful_view.jpg"/>
          <p:cNvPicPr>
            <a:picLocks noChangeAspect="1" noChangeArrowheads="1"/>
          </p:cNvPicPr>
          <p:nvPr/>
        </p:nvPicPr>
        <p:blipFill>
          <a:blip r:embed="rId3" cstate="print"/>
          <a:srcRect/>
          <a:stretch>
            <a:fillRect/>
          </a:stretch>
        </p:blipFill>
        <p:spPr bwMode="auto">
          <a:xfrm>
            <a:off x="4724399" y="3429001"/>
            <a:ext cx="4571999" cy="3429000"/>
          </a:xfrm>
          <a:prstGeom prst="rect">
            <a:avLst/>
          </a:prstGeom>
          <a:noFill/>
        </p:spPr>
      </p:pic>
      <p:pic>
        <p:nvPicPr>
          <p:cNvPr id="43016" name="Picture 8" descr="http://www.guidesoftanzaniasafaris.com/images/elephants-serengeti1.jpg"/>
          <p:cNvPicPr>
            <a:picLocks noChangeAspect="1" noChangeArrowheads="1"/>
          </p:cNvPicPr>
          <p:nvPr/>
        </p:nvPicPr>
        <p:blipFill>
          <a:blip r:embed="rId4" cstate="print"/>
          <a:srcRect/>
          <a:stretch>
            <a:fillRect/>
          </a:stretch>
        </p:blipFill>
        <p:spPr bwMode="auto">
          <a:xfrm>
            <a:off x="0" y="3286125"/>
            <a:ext cx="4762500" cy="3571875"/>
          </a:xfrm>
          <a:prstGeom prst="rect">
            <a:avLst/>
          </a:prstGeom>
          <a:noFill/>
        </p:spPr>
      </p:pic>
      <p:pic>
        <p:nvPicPr>
          <p:cNvPr id="43010" name="Picture 2" descr="http://www.traveljournals.net/pictures/l/10/101300-zebra-butts-oh-and-a-griaffe-serengeti-national-park-tanzania.jpg"/>
          <p:cNvPicPr>
            <a:picLocks noChangeAspect="1" noChangeArrowheads="1"/>
          </p:cNvPicPr>
          <p:nvPr/>
        </p:nvPicPr>
        <p:blipFill>
          <a:blip r:embed="rId5" cstate="print"/>
          <a:srcRect/>
          <a:stretch>
            <a:fillRect/>
          </a:stretch>
        </p:blipFill>
        <p:spPr bwMode="auto">
          <a:xfrm>
            <a:off x="0" y="0"/>
            <a:ext cx="4762500" cy="3571875"/>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Animals of Eastern Africa</a:t>
            </a:r>
            <a:endParaRPr lang="en-US" dirty="0"/>
          </a:p>
        </p:txBody>
      </p:sp>
      <p:sp>
        <p:nvSpPr>
          <p:cNvPr id="3" name="Content Placeholder 2"/>
          <p:cNvSpPr>
            <a:spLocks noGrp="1"/>
          </p:cNvSpPr>
          <p:nvPr>
            <p:ph sz="quarter" idx="1"/>
          </p:nvPr>
        </p:nvSpPr>
        <p:spPr/>
        <p:txBody>
          <a:bodyPr/>
          <a:lstStyle/>
          <a:p>
            <a:r>
              <a:rPr lang="en-US" dirty="0" smtClean="0"/>
              <a:t> “Big Five" </a:t>
            </a:r>
          </a:p>
          <a:p>
            <a:pPr lvl="1"/>
            <a:r>
              <a:rPr lang="en-US" dirty="0" smtClean="0"/>
              <a:t>Elephant</a:t>
            </a:r>
          </a:p>
          <a:p>
            <a:pPr lvl="1"/>
            <a:r>
              <a:rPr lang="en-US" dirty="0" smtClean="0"/>
              <a:t>Buffalo</a:t>
            </a:r>
          </a:p>
          <a:p>
            <a:pPr lvl="1"/>
            <a:r>
              <a:rPr lang="en-US" dirty="0" smtClean="0"/>
              <a:t>Lion</a:t>
            </a:r>
          </a:p>
          <a:p>
            <a:pPr lvl="1"/>
            <a:r>
              <a:rPr lang="en-US" dirty="0" smtClean="0"/>
              <a:t>Leopard</a:t>
            </a:r>
          </a:p>
          <a:p>
            <a:pPr lvl="1"/>
            <a:r>
              <a:rPr lang="en-US" dirty="0" smtClean="0"/>
              <a:t>Black Rhinoceros</a:t>
            </a:r>
            <a:endParaRPr lang="en-US" dirty="0"/>
          </a:p>
        </p:txBody>
      </p:sp>
      <p:pic>
        <p:nvPicPr>
          <p:cNvPr id="100354" name="Picture 2" descr="http://images.nationalgeographic.com/wpf/media-live/photos/000/004/cache/african-elephant_435_600x450.jpg"/>
          <p:cNvPicPr>
            <a:picLocks noChangeAspect="1" noChangeArrowheads="1"/>
          </p:cNvPicPr>
          <p:nvPr/>
        </p:nvPicPr>
        <p:blipFill>
          <a:blip r:embed="rId2" cstate="print"/>
          <a:srcRect/>
          <a:stretch>
            <a:fillRect/>
          </a:stretch>
        </p:blipFill>
        <p:spPr bwMode="auto">
          <a:xfrm>
            <a:off x="3200400" y="1600200"/>
            <a:ext cx="2540000" cy="1905000"/>
          </a:xfrm>
          <a:prstGeom prst="rect">
            <a:avLst/>
          </a:prstGeom>
          <a:noFill/>
        </p:spPr>
      </p:pic>
      <p:pic>
        <p:nvPicPr>
          <p:cNvPr id="100356" name="Picture 4" descr="http://www.wildlife-photo.org/catalog_old/animalsimages/african_buffalo_syncerus_caffer_af7img_3409.jpg"/>
          <p:cNvPicPr>
            <a:picLocks noChangeAspect="1" noChangeArrowheads="1"/>
          </p:cNvPicPr>
          <p:nvPr/>
        </p:nvPicPr>
        <p:blipFill>
          <a:blip r:embed="rId3" cstate="print"/>
          <a:srcRect/>
          <a:stretch>
            <a:fillRect/>
          </a:stretch>
        </p:blipFill>
        <p:spPr bwMode="auto">
          <a:xfrm>
            <a:off x="5943600" y="1600200"/>
            <a:ext cx="1981200" cy="1981200"/>
          </a:xfrm>
          <a:prstGeom prst="rect">
            <a:avLst/>
          </a:prstGeom>
          <a:noFill/>
        </p:spPr>
      </p:pic>
      <p:pic>
        <p:nvPicPr>
          <p:cNvPr id="100358" name="Picture 6" descr="http://images3.makefive.com/images/debate/environment/most-endangered-species/black-rhinoceros-7.jpg"/>
          <p:cNvPicPr>
            <a:picLocks noChangeAspect="1" noChangeArrowheads="1"/>
          </p:cNvPicPr>
          <p:nvPr/>
        </p:nvPicPr>
        <p:blipFill>
          <a:blip r:embed="rId4" cstate="print"/>
          <a:srcRect/>
          <a:stretch>
            <a:fillRect/>
          </a:stretch>
        </p:blipFill>
        <p:spPr bwMode="auto">
          <a:xfrm>
            <a:off x="6400800" y="4114800"/>
            <a:ext cx="2743200" cy="2057400"/>
          </a:xfrm>
          <a:prstGeom prst="rect">
            <a:avLst/>
          </a:prstGeom>
          <a:noFill/>
        </p:spPr>
      </p:pic>
      <p:pic>
        <p:nvPicPr>
          <p:cNvPr id="100360" name="Picture 8" descr="African Lion African Lion"/>
          <p:cNvPicPr>
            <a:picLocks noChangeAspect="1" noChangeArrowheads="1"/>
          </p:cNvPicPr>
          <p:nvPr/>
        </p:nvPicPr>
        <p:blipFill>
          <a:blip r:embed="rId5" cstate="print"/>
          <a:srcRect/>
          <a:stretch>
            <a:fillRect/>
          </a:stretch>
        </p:blipFill>
        <p:spPr bwMode="auto">
          <a:xfrm>
            <a:off x="381000" y="4572000"/>
            <a:ext cx="3180072" cy="1990726"/>
          </a:xfrm>
          <a:prstGeom prst="rect">
            <a:avLst/>
          </a:prstGeom>
          <a:noFill/>
        </p:spPr>
      </p:pic>
      <p:pic>
        <p:nvPicPr>
          <p:cNvPr id="100362" name="Picture 10" descr="http://www.african-safari-pictures.com/image-files/african-leopard.jpg"/>
          <p:cNvPicPr>
            <a:picLocks noChangeAspect="1" noChangeArrowheads="1"/>
          </p:cNvPicPr>
          <p:nvPr/>
        </p:nvPicPr>
        <p:blipFill>
          <a:blip r:embed="rId6" cstate="print"/>
          <a:srcRect/>
          <a:stretch>
            <a:fillRect/>
          </a:stretch>
        </p:blipFill>
        <p:spPr bwMode="auto">
          <a:xfrm>
            <a:off x="3733800" y="4191000"/>
            <a:ext cx="2571750" cy="180757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descr="http://upload.wikimedia.org/wikipedia/commons/thumb/b/bd/Kenya_Provinces_Riftvalley.png/275px-Kenya_Provinces_Riftvalley.png"/>
          <p:cNvPicPr>
            <a:picLocks noChangeAspect="1" noChangeArrowheads="1"/>
          </p:cNvPicPr>
          <p:nvPr/>
        </p:nvPicPr>
        <p:blipFill>
          <a:blip r:embed="rId2" cstate="print"/>
          <a:srcRect/>
          <a:stretch>
            <a:fillRect/>
          </a:stretch>
        </p:blipFill>
        <p:spPr bwMode="auto">
          <a:xfrm>
            <a:off x="6553200" y="1524000"/>
            <a:ext cx="2619375" cy="3038476"/>
          </a:xfrm>
          <a:prstGeom prst="rect">
            <a:avLst/>
          </a:prstGeom>
          <a:noFill/>
        </p:spPr>
      </p:pic>
      <p:sp>
        <p:nvSpPr>
          <p:cNvPr id="2" name="Title 1"/>
          <p:cNvSpPr>
            <a:spLocks noGrp="1"/>
          </p:cNvSpPr>
          <p:nvPr>
            <p:ph type="title"/>
          </p:nvPr>
        </p:nvSpPr>
        <p:spPr/>
        <p:txBody>
          <a:bodyPr/>
          <a:lstStyle/>
          <a:p>
            <a:r>
              <a:rPr lang="en-US" dirty="0" err="1" smtClean="0"/>
              <a:t>Masai</a:t>
            </a:r>
            <a:r>
              <a:rPr lang="en-US" dirty="0" smtClean="0"/>
              <a:t> Mara National Park</a:t>
            </a:r>
            <a:endParaRPr lang="en-US" dirty="0"/>
          </a:p>
        </p:txBody>
      </p:sp>
      <p:sp>
        <p:nvSpPr>
          <p:cNvPr id="3" name="Content Placeholder 2"/>
          <p:cNvSpPr>
            <a:spLocks noGrp="1"/>
          </p:cNvSpPr>
          <p:nvPr>
            <p:ph sz="quarter" idx="1"/>
          </p:nvPr>
        </p:nvSpPr>
        <p:spPr/>
        <p:txBody>
          <a:bodyPr/>
          <a:lstStyle/>
          <a:p>
            <a:r>
              <a:rPr lang="en-US" dirty="0" smtClean="0"/>
              <a:t>Kenya</a:t>
            </a:r>
          </a:p>
          <a:p>
            <a:r>
              <a:rPr lang="en-US" dirty="0" smtClean="0"/>
              <a:t>Northern continuation of the Serengeti</a:t>
            </a:r>
          </a:p>
          <a:p>
            <a:r>
              <a:rPr lang="en-US" dirty="0" smtClean="0"/>
              <a:t>Migration of zebra and gazelle</a:t>
            </a:r>
          </a:p>
          <a:p>
            <a:r>
              <a:rPr lang="en-US" dirty="0" smtClean="0"/>
              <a:t>1948</a:t>
            </a:r>
            <a:endParaRPr lang="en-US" dirty="0"/>
          </a:p>
        </p:txBody>
      </p:sp>
      <p:pic>
        <p:nvPicPr>
          <p:cNvPr id="44034" name="Picture 2" descr="1993 158-11A Masai Mara sunset.jpg"/>
          <p:cNvPicPr>
            <a:picLocks noChangeAspect="1" noChangeArrowheads="1"/>
          </p:cNvPicPr>
          <p:nvPr/>
        </p:nvPicPr>
        <p:blipFill>
          <a:blip r:embed="rId3" cstate="print"/>
          <a:srcRect/>
          <a:stretch>
            <a:fillRect/>
          </a:stretch>
        </p:blipFill>
        <p:spPr bwMode="auto">
          <a:xfrm>
            <a:off x="0" y="4114800"/>
            <a:ext cx="3733800" cy="2226703"/>
          </a:xfrm>
          <a:prstGeom prst="rect">
            <a:avLst/>
          </a:prstGeom>
          <a:noFill/>
        </p:spPr>
      </p:pic>
      <p:pic>
        <p:nvPicPr>
          <p:cNvPr id="44038" name="Picture 6" descr="http://upload.wikimedia.org/wikipedia/commons/thumb/0/0e/MasaiMaraCheetahs01.jpg/220px-MasaiMaraCheetahs01.jpg"/>
          <p:cNvPicPr>
            <a:picLocks noChangeAspect="1" noChangeArrowheads="1"/>
          </p:cNvPicPr>
          <p:nvPr/>
        </p:nvPicPr>
        <p:blipFill>
          <a:blip r:embed="rId4" cstate="print"/>
          <a:srcRect/>
          <a:stretch>
            <a:fillRect/>
          </a:stretch>
        </p:blipFill>
        <p:spPr bwMode="auto">
          <a:xfrm>
            <a:off x="4191000" y="3276600"/>
            <a:ext cx="2095500" cy="1571626"/>
          </a:xfrm>
          <a:prstGeom prst="rect">
            <a:avLst/>
          </a:prstGeom>
          <a:noFill/>
        </p:spPr>
      </p:pic>
      <p:pic>
        <p:nvPicPr>
          <p:cNvPr id="44040" name="Picture 8" descr="http://upload.wikimedia.org/wikipedia/commons/thumb/0/0a/Aepyceros_melampus_%28Masai_Mara%2C_Kenya%29.jpg/220px-Aepyceros_melampus_%28Masai_Mara%2C_Kenya%29.jpg"/>
          <p:cNvPicPr>
            <a:picLocks noChangeAspect="1" noChangeArrowheads="1"/>
          </p:cNvPicPr>
          <p:nvPr/>
        </p:nvPicPr>
        <p:blipFill>
          <a:blip r:embed="rId5" cstate="print"/>
          <a:srcRect/>
          <a:stretch>
            <a:fillRect/>
          </a:stretch>
        </p:blipFill>
        <p:spPr bwMode="auto">
          <a:xfrm>
            <a:off x="4267200" y="5029200"/>
            <a:ext cx="2095500" cy="1428750"/>
          </a:xfrm>
          <a:prstGeom prst="rect">
            <a:avLst/>
          </a:prstGeom>
          <a:noFill/>
        </p:spPr>
      </p:pic>
      <p:pic>
        <p:nvPicPr>
          <p:cNvPr id="44042" name="Picture 10" descr="http://upload.wikimedia.org/wikipedia/commons/thumb/5/58/Wildebeests_in_the_Masaai_Mara.jpg/220px-Wildebeests_in_the_Masaai_Mara.jpg"/>
          <p:cNvPicPr>
            <a:picLocks noChangeAspect="1" noChangeArrowheads="1"/>
          </p:cNvPicPr>
          <p:nvPr/>
        </p:nvPicPr>
        <p:blipFill>
          <a:blip r:embed="rId6" cstate="print"/>
          <a:srcRect/>
          <a:stretch>
            <a:fillRect/>
          </a:stretch>
        </p:blipFill>
        <p:spPr bwMode="auto">
          <a:xfrm>
            <a:off x="6858000" y="4572000"/>
            <a:ext cx="2095500" cy="14001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Zanzibar</a:t>
            </a:r>
            <a:endParaRPr lang="en-US" dirty="0"/>
          </a:p>
        </p:txBody>
      </p:sp>
      <p:sp>
        <p:nvSpPr>
          <p:cNvPr id="3" name="Content Placeholder 2"/>
          <p:cNvSpPr>
            <a:spLocks noGrp="1"/>
          </p:cNvSpPr>
          <p:nvPr>
            <p:ph sz="quarter" idx="1"/>
          </p:nvPr>
        </p:nvSpPr>
        <p:spPr>
          <a:xfrm>
            <a:off x="612648" y="1600200"/>
            <a:ext cx="6169152" cy="5257800"/>
          </a:xfrm>
        </p:spPr>
        <p:txBody>
          <a:bodyPr/>
          <a:lstStyle/>
          <a:p>
            <a:r>
              <a:rPr lang="en-US" dirty="0" smtClean="0"/>
              <a:t>Historical islands</a:t>
            </a:r>
          </a:p>
          <a:p>
            <a:r>
              <a:rPr lang="en-US" dirty="0" smtClean="0"/>
              <a:t>Persian traders used the islands as bases</a:t>
            </a:r>
          </a:p>
          <a:p>
            <a:r>
              <a:rPr lang="en-US" dirty="0" smtClean="0"/>
              <a:t>Tourists</a:t>
            </a:r>
            <a:endParaRPr lang="en-US" dirty="0"/>
          </a:p>
        </p:txBody>
      </p:sp>
      <p:pic>
        <p:nvPicPr>
          <p:cNvPr id="4" name="Picture 2" descr="http://upload.wikimedia.org/wikipedia/commons/thumb/3/36/Spice_Islands_%28Tanzania%29.svg/220px-Spice_Islands_%28Tanzania%29.svg.png"/>
          <p:cNvPicPr>
            <a:picLocks noChangeAspect="1" noChangeArrowheads="1"/>
          </p:cNvPicPr>
          <p:nvPr/>
        </p:nvPicPr>
        <p:blipFill>
          <a:blip r:embed="rId2" cstate="print"/>
          <a:srcRect/>
          <a:stretch>
            <a:fillRect/>
          </a:stretch>
        </p:blipFill>
        <p:spPr bwMode="auto">
          <a:xfrm>
            <a:off x="6669610" y="0"/>
            <a:ext cx="2474390" cy="3048000"/>
          </a:xfrm>
          <a:prstGeom prst="rect">
            <a:avLst/>
          </a:prstGeom>
          <a:noFill/>
        </p:spPr>
      </p:pic>
      <p:pic>
        <p:nvPicPr>
          <p:cNvPr id="45058" name="Picture 2" descr="http://upload.wikimedia.org/wikipedia/commons/thumb/c/ce/Old_Fort_of_Zanzibar.jpg/400px-Old_Fort_of_Zanzibar.jpg"/>
          <p:cNvPicPr>
            <a:picLocks noChangeAspect="1" noChangeArrowheads="1"/>
          </p:cNvPicPr>
          <p:nvPr/>
        </p:nvPicPr>
        <p:blipFill>
          <a:blip r:embed="rId3" cstate="print"/>
          <a:srcRect/>
          <a:stretch>
            <a:fillRect/>
          </a:stretch>
        </p:blipFill>
        <p:spPr bwMode="auto">
          <a:xfrm>
            <a:off x="0" y="4572000"/>
            <a:ext cx="5791200" cy="2026921"/>
          </a:xfrm>
          <a:prstGeom prst="rect">
            <a:avLst/>
          </a:prstGeom>
          <a:noFill/>
        </p:spPr>
      </p:pic>
      <p:pic>
        <p:nvPicPr>
          <p:cNvPr id="45060" name="Picture 4" descr="http://t0.gstatic.com/images?q=tbn:ANd9GcQbgcY_dIO9ZXss1suHBFU_-D9rJif9vp7X3wDDR2OvrYnvxmZs"/>
          <p:cNvPicPr>
            <a:picLocks noChangeAspect="1" noChangeArrowheads="1"/>
          </p:cNvPicPr>
          <p:nvPr/>
        </p:nvPicPr>
        <p:blipFill>
          <a:blip r:embed="rId4" cstate="print"/>
          <a:srcRect/>
          <a:stretch>
            <a:fillRect/>
          </a:stretch>
        </p:blipFill>
        <p:spPr bwMode="auto">
          <a:xfrm>
            <a:off x="6324600" y="3200400"/>
            <a:ext cx="2495550" cy="1828800"/>
          </a:xfrm>
          <a:prstGeom prst="rect">
            <a:avLst/>
          </a:prstGeom>
          <a:noFill/>
        </p:spPr>
      </p:pic>
      <p:pic>
        <p:nvPicPr>
          <p:cNvPr id="45062" name="Picture 6" descr="http://t0.gstatic.com/images?q=tbn:ANd9GcQqrVJgllE_WIGplKNHpBwYLAMjZdxhnmg3-z2EWP7_RyZJ-hnc"/>
          <p:cNvPicPr>
            <a:picLocks noChangeAspect="1" noChangeArrowheads="1"/>
          </p:cNvPicPr>
          <p:nvPr/>
        </p:nvPicPr>
        <p:blipFill>
          <a:blip r:embed="rId5" cstate="print"/>
          <a:srcRect/>
          <a:stretch>
            <a:fillRect/>
          </a:stretch>
        </p:blipFill>
        <p:spPr bwMode="auto">
          <a:xfrm>
            <a:off x="6324600" y="5114924"/>
            <a:ext cx="2619375" cy="1743076"/>
          </a:xfrm>
          <a:prstGeom prst="rect">
            <a:avLst/>
          </a:prstGeom>
          <a:noFill/>
        </p:spPr>
      </p:pic>
      <p:pic>
        <p:nvPicPr>
          <p:cNvPr id="45064" name="Picture 8" descr="http://t3.gstatic.com/images?q=tbn:ANd9GcSClgV2R06X78nKjB4UXFJFeTGw2ukhY1WVgYVGzi9bA5VFfnH5"/>
          <p:cNvPicPr>
            <a:picLocks noChangeAspect="1" noChangeArrowheads="1"/>
          </p:cNvPicPr>
          <p:nvPr/>
        </p:nvPicPr>
        <p:blipFill>
          <a:blip r:embed="rId6" cstate="print"/>
          <a:srcRect/>
          <a:stretch>
            <a:fillRect/>
          </a:stretch>
        </p:blipFill>
        <p:spPr bwMode="auto">
          <a:xfrm>
            <a:off x="4114800" y="304800"/>
            <a:ext cx="2438400" cy="1866901"/>
          </a:xfrm>
          <a:prstGeom prst="rect">
            <a:avLst/>
          </a:prstGeom>
          <a:noFill/>
        </p:spPr>
      </p:pic>
      <p:pic>
        <p:nvPicPr>
          <p:cNvPr id="45066" name="Picture 10" descr="http://t2.gstatic.com/images?q=tbn:ANd9GcRxam8QokFTZ1mM1tvjAC95MBW1U7qwdNEcyK2C2hM59PV9QZKEdg"/>
          <p:cNvPicPr>
            <a:picLocks noChangeAspect="1" noChangeArrowheads="1"/>
          </p:cNvPicPr>
          <p:nvPr/>
        </p:nvPicPr>
        <p:blipFill>
          <a:blip r:embed="rId7" cstate="print"/>
          <a:srcRect/>
          <a:stretch>
            <a:fillRect/>
          </a:stretch>
        </p:blipFill>
        <p:spPr bwMode="auto">
          <a:xfrm>
            <a:off x="2667000" y="2743200"/>
            <a:ext cx="2714625" cy="168592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“Cradle of Humanity”</a:t>
            </a:r>
            <a:endParaRPr lang="en-US" dirty="0"/>
          </a:p>
        </p:txBody>
      </p:sp>
      <p:sp>
        <p:nvSpPr>
          <p:cNvPr id="3" name="Content Placeholder 2"/>
          <p:cNvSpPr>
            <a:spLocks noGrp="1"/>
          </p:cNvSpPr>
          <p:nvPr>
            <p:ph sz="quarter" idx="1"/>
          </p:nvPr>
        </p:nvSpPr>
        <p:spPr>
          <a:xfrm>
            <a:off x="533400" y="1600200"/>
            <a:ext cx="8232648" cy="4953000"/>
          </a:xfrm>
        </p:spPr>
        <p:txBody>
          <a:bodyPr>
            <a:normAutofit/>
          </a:bodyPr>
          <a:lstStyle/>
          <a:p>
            <a:r>
              <a:rPr lang="en-US" dirty="0" smtClean="0"/>
              <a:t>Olduvai Gorge </a:t>
            </a:r>
          </a:p>
          <a:p>
            <a:pPr lvl="1"/>
            <a:r>
              <a:rPr lang="en-US" dirty="0" smtClean="0"/>
              <a:t>Tanzania</a:t>
            </a:r>
          </a:p>
          <a:p>
            <a:pPr lvl="1"/>
            <a:r>
              <a:rPr lang="en-US" dirty="0" smtClean="0"/>
              <a:t>Most continuous known record of humanity</a:t>
            </a:r>
          </a:p>
          <a:p>
            <a:r>
              <a:rPr lang="en-US" i="1" dirty="0" smtClean="0"/>
              <a:t>Homo </a:t>
            </a:r>
            <a:r>
              <a:rPr lang="en-US" i="1" dirty="0" err="1" smtClean="0"/>
              <a:t>habilis</a:t>
            </a:r>
            <a:endParaRPr lang="en-US" i="1" dirty="0" smtClean="0"/>
          </a:p>
          <a:p>
            <a:pPr lvl="1"/>
            <a:r>
              <a:rPr lang="en-US" dirty="0" smtClean="0"/>
              <a:t>Stone tools</a:t>
            </a:r>
          </a:p>
          <a:p>
            <a:pPr lvl="1"/>
            <a:r>
              <a:rPr lang="en-US" dirty="0" smtClean="0"/>
              <a:t>2 million years ago!</a:t>
            </a:r>
          </a:p>
          <a:p>
            <a:pPr lvl="1"/>
            <a:r>
              <a:rPr lang="en-US" dirty="0" smtClean="0"/>
              <a:t>Louis and Mary Leakey</a:t>
            </a:r>
          </a:p>
          <a:p>
            <a:r>
              <a:rPr lang="en-US" dirty="0" smtClean="0"/>
              <a:t>Geographic position</a:t>
            </a:r>
          </a:p>
          <a:p>
            <a:pPr lvl="1"/>
            <a:r>
              <a:rPr lang="en-US" dirty="0" smtClean="0"/>
              <a:t>Seas</a:t>
            </a:r>
          </a:p>
          <a:p>
            <a:pPr lvl="1"/>
            <a:r>
              <a:rPr lang="en-US" dirty="0" smtClean="0"/>
              <a:t>Oceans</a:t>
            </a:r>
          </a:p>
          <a:p>
            <a:pPr lvl="1"/>
            <a:endParaRPr lang="en-US" dirty="0" smtClean="0"/>
          </a:p>
          <a:p>
            <a:pPr lvl="1"/>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Eastern Africa</a:t>
            </a:r>
            <a:endParaRPr lang="en-US" dirty="0"/>
          </a:p>
        </p:txBody>
      </p:sp>
      <p:pic>
        <p:nvPicPr>
          <p:cNvPr id="18436" name="Picture 4" descr="http://www.mpingoconservation.org/img/maps/Kilwa-District-in-Tanzania.gif"/>
          <p:cNvPicPr>
            <a:picLocks noChangeAspect="1" noChangeArrowheads="1"/>
          </p:cNvPicPr>
          <p:nvPr/>
        </p:nvPicPr>
        <p:blipFill>
          <a:blip r:embed="rId2" cstate="print"/>
          <a:srcRect/>
          <a:stretch>
            <a:fillRect/>
          </a:stretch>
        </p:blipFill>
        <p:spPr bwMode="auto">
          <a:xfrm>
            <a:off x="4876800" y="3657600"/>
            <a:ext cx="2590800" cy="2630557"/>
          </a:xfrm>
          <a:prstGeom prst="rect">
            <a:avLst/>
          </a:prstGeom>
          <a:noFill/>
        </p:spPr>
      </p:pic>
      <p:pic>
        <p:nvPicPr>
          <p:cNvPr id="18434" name="Picture 2" descr="http://t2.gstatic.com/images?q=tbn:ANd9GcThtFVtiKfXI1djXiG6dFzKLsPErqjWcL_guzRnDbhKdag6nA_n&amp;t=1"/>
          <p:cNvPicPr>
            <a:picLocks noChangeAspect="1" noChangeArrowheads="1"/>
          </p:cNvPicPr>
          <p:nvPr/>
        </p:nvPicPr>
        <p:blipFill>
          <a:blip r:embed="rId3" cstate="print"/>
          <a:srcRect/>
          <a:stretch>
            <a:fillRect/>
          </a:stretch>
        </p:blipFill>
        <p:spPr bwMode="auto">
          <a:xfrm>
            <a:off x="6477000" y="1295400"/>
            <a:ext cx="2667000" cy="2655148"/>
          </a:xfrm>
          <a:prstGeom prst="rect">
            <a:avLst/>
          </a:prstGeom>
          <a:noFill/>
        </p:spPr>
      </p:pic>
      <p:sp>
        <p:nvSpPr>
          <p:cNvPr id="3" name="Content Placeholder 2"/>
          <p:cNvSpPr>
            <a:spLocks noGrp="1"/>
          </p:cNvSpPr>
          <p:nvPr>
            <p:ph sz="quarter" idx="1"/>
          </p:nvPr>
        </p:nvSpPr>
        <p:spPr>
          <a:xfrm>
            <a:off x="533400" y="1600200"/>
            <a:ext cx="7391400" cy="5257800"/>
          </a:xfrm>
        </p:spPr>
        <p:txBody>
          <a:bodyPr>
            <a:normAutofit/>
          </a:bodyPr>
          <a:lstStyle/>
          <a:p>
            <a:r>
              <a:rPr lang="en-US" dirty="0" smtClean="0"/>
              <a:t>“Cultural Crossroads</a:t>
            </a:r>
          </a:p>
          <a:p>
            <a:r>
              <a:rPr lang="en-US" dirty="0" smtClean="0"/>
              <a:t>Aksum</a:t>
            </a:r>
          </a:p>
          <a:p>
            <a:pPr lvl="1"/>
            <a:r>
              <a:rPr lang="en-US" dirty="0" smtClean="0"/>
              <a:t>Ethiopia</a:t>
            </a:r>
          </a:p>
          <a:p>
            <a:pPr lvl="1"/>
            <a:r>
              <a:rPr lang="en-US" dirty="0" smtClean="0"/>
              <a:t>AD 100s</a:t>
            </a:r>
          </a:p>
          <a:p>
            <a:pPr lvl="1"/>
            <a:r>
              <a:rPr lang="en-US" dirty="0" smtClean="0"/>
              <a:t>Important trading center</a:t>
            </a:r>
          </a:p>
          <a:p>
            <a:pPr lvl="2"/>
            <a:r>
              <a:rPr lang="en-US" dirty="0" smtClean="0"/>
              <a:t>Egypt and Rome</a:t>
            </a:r>
          </a:p>
          <a:p>
            <a:r>
              <a:rPr lang="en-US" dirty="0" smtClean="0"/>
              <a:t>7</a:t>
            </a:r>
            <a:r>
              <a:rPr lang="en-US" baseline="30000" dirty="0" smtClean="0"/>
              <a:t>th</a:t>
            </a:r>
            <a:r>
              <a:rPr lang="en-US" dirty="0" smtClean="0"/>
              <a:t> Century</a:t>
            </a:r>
          </a:p>
          <a:p>
            <a:pPr lvl="1"/>
            <a:r>
              <a:rPr lang="en-US" dirty="0" smtClean="0"/>
              <a:t>Arab, Persian, Indian traders</a:t>
            </a:r>
          </a:p>
          <a:p>
            <a:pPr lvl="1"/>
            <a:r>
              <a:rPr lang="en-US" dirty="0" err="1" smtClean="0"/>
              <a:t>Kilwa</a:t>
            </a:r>
            <a:endParaRPr lang="en-US" dirty="0" smtClean="0"/>
          </a:p>
          <a:p>
            <a:pPr lvl="2"/>
            <a:r>
              <a:rPr lang="en-US" dirty="0" smtClean="0"/>
              <a:t>Tanzania</a:t>
            </a:r>
          </a:p>
          <a:p>
            <a:pPr lvl="2"/>
            <a:r>
              <a:rPr lang="en-US" dirty="0" smtClean="0"/>
              <a:t>One of the most important trading cities of all time!</a:t>
            </a:r>
          </a:p>
          <a:p>
            <a:pPr lvl="1"/>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r>
              <a:rPr lang="en-US" sz="4000"/>
              <a:t>Trade Affects the People of </a:t>
            </a:r>
            <a:br>
              <a:rPr lang="en-US" sz="4000"/>
            </a:br>
            <a:r>
              <a:rPr lang="en-US" sz="4000"/>
              <a:t>East Africa</a:t>
            </a:r>
          </a:p>
        </p:txBody>
      </p:sp>
      <p:sp>
        <p:nvSpPr>
          <p:cNvPr id="19459" name="Rectangle 3"/>
          <p:cNvSpPr>
            <a:spLocks noGrp="1" noChangeArrowheads="1"/>
          </p:cNvSpPr>
          <p:nvPr>
            <p:ph type="body" idx="1"/>
          </p:nvPr>
        </p:nvSpPr>
        <p:spPr>
          <a:xfrm>
            <a:off x="457200" y="1600200"/>
            <a:ext cx="8229600" cy="5029200"/>
          </a:xfrm>
        </p:spPr>
        <p:txBody>
          <a:bodyPr/>
          <a:lstStyle/>
          <a:p>
            <a:pPr>
              <a:lnSpc>
                <a:spcPct val="90000"/>
              </a:lnSpc>
            </a:pPr>
            <a:r>
              <a:rPr lang="en-US"/>
              <a:t>Cities in East Africa</a:t>
            </a:r>
          </a:p>
          <a:p>
            <a:pPr lvl="1">
              <a:lnSpc>
                <a:spcPct val="90000"/>
              </a:lnSpc>
            </a:pPr>
            <a:r>
              <a:rPr lang="en-US"/>
              <a:t>Trade links the coastal people of East Africa to other parts of the world</a:t>
            </a:r>
          </a:p>
          <a:p>
            <a:pPr lvl="1">
              <a:lnSpc>
                <a:spcPct val="90000"/>
              </a:lnSpc>
            </a:pPr>
            <a:r>
              <a:rPr lang="en-US"/>
              <a:t>Small trading centers grow into </a:t>
            </a:r>
            <a:r>
              <a:rPr lang="en-US" b="1" u="sng"/>
              <a:t>city-states</a:t>
            </a:r>
          </a:p>
          <a:p>
            <a:pPr lvl="2">
              <a:lnSpc>
                <a:spcPct val="90000"/>
              </a:lnSpc>
            </a:pPr>
            <a:r>
              <a:rPr lang="en-US"/>
              <a:t>Large town that has its own government and usually controls the surrounding countryside</a:t>
            </a:r>
          </a:p>
          <a:p>
            <a:pPr>
              <a:lnSpc>
                <a:spcPct val="90000"/>
              </a:lnSpc>
            </a:pPr>
            <a:r>
              <a:rPr lang="en-US"/>
              <a:t>Traders brought: </a:t>
            </a:r>
          </a:p>
          <a:p>
            <a:pPr lvl="1">
              <a:lnSpc>
                <a:spcPct val="90000"/>
              </a:lnSpc>
            </a:pPr>
            <a:r>
              <a:rPr lang="en-US"/>
              <a:t>Slaves, ivory, gold, &amp; animal skins</a:t>
            </a:r>
          </a:p>
          <a:p>
            <a:pPr>
              <a:lnSpc>
                <a:spcPct val="90000"/>
              </a:lnSpc>
            </a:pPr>
            <a:r>
              <a:rPr lang="en-US"/>
              <a:t>Indian Ocean</a:t>
            </a:r>
          </a:p>
          <a:p>
            <a:pPr lvl="1">
              <a:lnSpc>
                <a:spcPct val="90000"/>
              </a:lnSpc>
            </a:pPr>
            <a:r>
              <a:rPr lang="en-US"/>
              <a:t>Seasonal monsoon winds carrying ships to India and then back to Africa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Countries of Eastern Africa</a:t>
            </a:r>
            <a:endParaRPr lang="en-US" dirty="0"/>
          </a:p>
        </p:txBody>
      </p:sp>
      <p:sp>
        <p:nvSpPr>
          <p:cNvPr id="3" name="Content Placeholder 2"/>
          <p:cNvSpPr>
            <a:spLocks noGrp="1"/>
          </p:cNvSpPr>
          <p:nvPr>
            <p:ph sz="quarter" idx="1"/>
          </p:nvPr>
        </p:nvSpPr>
        <p:spPr>
          <a:xfrm>
            <a:off x="381000" y="1600200"/>
            <a:ext cx="8385048" cy="5029200"/>
          </a:xfrm>
        </p:spPr>
        <p:txBody>
          <a:bodyPr>
            <a:normAutofit fontScale="92500" lnSpcReduction="20000"/>
          </a:bodyPr>
          <a:lstStyle/>
          <a:p>
            <a:r>
              <a:rPr lang="en-US" dirty="0" smtClean="0"/>
              <a:t>Burundi</a:t>
            </a:r>
          </a:p>
          <a:p>
            <a:r>
              <a:rPr lang="en-US" dirty="0" smtClean="0"/>
              <a:t>Comoros</a:t>
            </a:r>
          </a:p>
          <a:p>
            <a:r>
              <a:rPr lang="en-US" dirty="0" smtClean="0"/>
              <a:t>Djibouti</a:t>
            </a:r>
          </a:p>
          <a:p>
            <a:r>
              <a:rPr lang="en-US" dirty="0" smtClean="0"/>
              <a:t>Eritrea</a:t>
            </a:r>
          </a:p>
          <a:p>
            <a:r>
              <a:rPr lang="en-US" dirty="0" smtClean="0"/>
              <a:t>Ethiopia</a:t>
            </a:r>
          </a:p>
          <a:p>
            <a:r>
              <a:rPr lang="en-US" dirty="0" smtClean="0"/>
              <a:t>Kenya</a:t>
            </a:r>
          </a:p>
          <a:p>
            <a:r>
              <a:rPr lang="en-US" dirty="0" smtClean="0"/>
              <a:t>Rwanda</a:t>
            </a:r>
          </a:p>
          <a:p>
            <a:r>
              <a:rPr lang="en-US" dirty="0" smtClean="0"/>
              <a:t>Seychelles</a:t>
            </a:r>
          </a:p>
          <a:p>
            <a:r>
              <a:rPr lang="en-US" dirty="0" smtClean="0"/>
              <a:t>Somalia</a:t>
            </a:r>
          </a:p>
          <a:p>
            <a:r>
              <a:rPr lang="en-US" dirty="0" smtClean="0"/>
              <a:t>Somaliland (self-declared)</a:t>
            </a:r>
          </a:p>
          <a:p>
            <a:r>
              <a:rPr lang="en-US" dirty="0" smtClean="0"/>
              <a:t>Tanzania</a:t>
            </a:r>
          </a:p>
          <a:p>
            <a:r>
              <a:rPr lang="en-US" dirty="0" smtClean="0"/>
              <a:t>Uganda</a:t>
            </a:r>
            <a:endParaRPr lang="en-US" dirty="0"/>
          </a:p>
        </p:txBody>
      </p:sp>
      <p:pic>
        <p:nvPicPr>
          <p:cNvPr id="3076" name="Picture 4" descr="http://www.tearfund.org/NR/rdonlyres/543DB813-C531-4AD3-9EB0-6DFBA6A004E3/0/FoodcrisisHornOfAfricaMap.jpg"/>
          <p:cNvPicPr>
            <a:picLocks noChangeAspect="1" noChangeArrowheads="1"/>
          </p:cNvPicPr>
          <p:nvPr/>
        </p:nvPicPr>
        <p:blipFill>
          <a:blip r:embed="rId2" cstate="print"/>
          <a:srcRect/>
          <a:stretch>
            <a:fillRect/>
          </a:stretch>
        </p:blipFill>
        <p:spPr bwMode="auto">
          <a:xfrm>
            <a:off x="5334000" y="2876550"/>
            <a:ext cx="3810000" cy="3981450"/>
          </a:xfrm>
          <a:prstGeom prst="rect">
            <a:avLst/>
          </a:prstGeom>
          <a:noFill/>
        </p:spPr>
      </p:pic>
      <p:pic>
        <p:nvPicPr>
          <p:cNvPr id="3074" name="Picture 2" descr="http://www.benefactours.com/images/uploaded/east-africa-map.gif"/>
          <p:cNvPicPr>
            <a:picLocks noChangeAspect="1" noChangeArrowheads="1"/>
          </p:cNvPicPr>
          <p:nvPr/>
        </p:nvPicPr>
        <p:blipFill>
          <a:blip r:embed="rId3" cstate="print"/>
          <a:srcRect/>
          <a:stretch>
            <a:fillRect/>
          </a:stretch>
        </p:blipFill>
        <p:spPr bwMode="auto">
          <a:xfrm>
            <a:off x="4495801" y="1556536"/>
            <a:ext cx="2362199" cy="301546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0" y="0"/>
            <a:ext cx="9144000" cy="1219200"/>
          </a:xfrm>
        </p:spPr>
        <p:txBody>
          <a:bodyPr>
            <a:normAutofit fontScale="90000"/>
          </a:bodyPr>
          <a:lstStyle/>
          <a:p>
            <a:pPr algn="l"/>
            <a:r>
              <a:rPr lang="en-US" sz="4000" dirty="0" smtClean="0"/>
              <a:t>What factors allowed for the emergence of trading </a:t>
            </a:r>
            <a:r>
              <a:rPr lang="en-US" sz="4000" u="sng" dirty="0" smtClean="0"/>
              <a:t>city-states</a:t>
            </a:r>
            <a:r>
              <a:rPr lang="en-US" sz="4000" dirty="0" smtClean="0"/>
              <a:t> in East Africa?</a:t>
            </a:r>
          </a:p>
        </p:txBody>
      </p:sp>
      <p:sp>
        <p:nvSpPr>
          <p:cNvPr id="23555" name="Rectangle 3"/>
          <p:cNvSpPr>
            <a:spLocks noGrp="1"/>
          </p:cNvSpPr>
          <p:nvPr>
            <p:ph type="body" idx="1"/>
          </p:nvPr>
        </p:nvSpPr>
        <p:spPr>
          <a:xfrm>
            <a:off x="228600" y="1752600"/>
            <a:ext cx="4191000" cy="4830763"/>
          </a:xfrm>
        </p:spPr>
        <p:txBody>
          <a:bodyPr/>
          <a:lstStyle/>
          <a:p>
            <a:pPr>
              <a:lnSpc>
                <a:spcPct val="90000"/>
              </a:lnSpc>
            </a:pPr>
            <a:r>
              <a:rPr lang="en-US" sz="2800" dirty="0" smtClean="0"/>
              <a:t>Location</a:t>
            </a:r>
          </a:p>
          <a:p>
            <a:pPr lvl="1">
              <a:lnSpc>
                <a:spcPct val="90000"/>
              </a:lnSpc>
            </a:pPr>
            <a:r>
              <a:rPr lang="en-US" sz="2400" dirty="0" smtClean="0"/>
              <a:t>Indian Ocean (monsoon winds)</a:t>
            </a:r>
          </a:p>
          <a:p>
            <a:pPr lvl="1">
              <a:lnSpc>
                <a:spcPct val="90000"/>
              </a:lnSpc>
            </a:pPr>
            <a:r>
              <a:rPr lang="en-US" sz="2400" dirty="0" smtClean="0"/>
              <a:t>Access to Middle East, India, far East</a:t>
            </a:r>
          </a:p>
          <a:p>
            <a:pPr>
              <a:lnSpc>
                <a:spcPct val="90000"/>
              </a:lnSpc>
            </a:pPr>
            <a:r>
              <a:rPr lang="en-US" sz="2800" dirty="0" smtClean="0"/>
              <a:t>Access to raw materials (exports from the interior) – gold, ivory, slaves, etc.</a:t>
            </a:r>
          </a:p>
          <a:p>
            <a:pPr>
              <a:lnSpc>
                <a:spcPct val="90000"/>
              </a:lnSpc>
            </a:pPr>
            <a:r>
              <a:rPr lang="en-US" sz="2800" dirty="0" smtClean="0"/>
              <a:t>Spread of Islam</a:t>
            </a:r>
          </a:p>
        </p:txBody>
      </p:sp>
      <p:pic>
        <p:nvPicPr>
          <p:cNvPr id="23557" name="Picture 2" descr="http://www.mcps.k12.md.us/schools/wjhs/depts/AP/apworld/dbq/africa/img/map2copy.gif"/>
          <p:cNvPicPr>
            <a:picLocks noChangeAspect="1" noChangeArrowheads="1"/>
          </p:cNvPicPr>
          <p:nvPr/>
        </p:nvPicPr>
        <p:blipFill>
          <a:blip r:embed="rId3" cstate="print"/>
          <a:srcRect/>
          <a:stretch>
            <a:fillRect/>
          </a:stretch>
        </p:blipFill>
        <p:spPr bwMode="auto">
          <a:xfrm>
            <a:off x="4419600" y="1600200"/>
            <a:ext cx="4495800" cy="46275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 States</a:t>
            </a:r>
            <a:endParaRPr lang="en-US" dirty="0"/>
          </a:p>
        </p:txBody>
      </p:sp>
      <p:sp>
        <p:nvSpPr>
          <p:cNvPr id="3" name="Content Placeholder 2"/>
          <p:cNvSpPr>
            <a:spLocks noGrp="1"/>
          </p:cNvSpPr>
          <p:nvPr>
            <p:ph sz="quarter" idx="1"/>
          </p:nvPr>
        </p:nvSpPr>
        <p:spPr>
          <a:xfrm>
            <a:off x="612648" y="1600200"/>
            <a:ext cx="8153400" cy="5257800"/>
          </a:xfrm>
        </p:spPr>
        <p:txBody>
          <a:bodyPr>
            <a:normAutofit/>
          </a:bodyPr>
          <a:lstStyle/>
          <a:p>
            <a:r>
              <a:rPr lang="en-US" dirty="0" smtClean="0"/>
              <a:t>East Africa became a major center for trade</a:t>
            </a:r>
          </a:p>
          <a:p>
            <a:r>
              <a:rPr lang="en-US" dirty="0" smtClean="0"/>
              <a:t>Access to Egypt, India, China before other parts of Africa</a:t>
            </a:r>
          </a:p>
          <a:p>
            <a:r>
              <a:rPr lang="en-US" dirty="0" smtClean="0"/>
              <a:t>Roman texts, Greek texts</a:t>
            </a:r>
          </a:p>
          <a:p>
            <a:r>
              <a:rPr lang="en-US" dirty="0" smtClean="0"/>
              <a:t>700 AD, </a:t>
            </a:r>
            <a:r>
              <a:rPr lang="en-US" dirty="0" err="1" smtClean="0"/>
              <a:t>Shanga</a:t>
            </a:r>
            <a:r>
              <a:rPr lang="en-US" dirty="0" smtClean="0"/>
              <a:t> Port in Kenya</a:t>
            </a:r>
          </a:p>
          <a:p>
            <a:pPr lvl="1"/>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Traded</a:t>
            </a:r>
            <a:endParaRPr lang="en-US" dirty="0"/>
          </a:p>
        </p:txBody>
      </p:sp>
      <p:sp>
        <p:nvSpPr>
          <p:cNvPr id="3" name="Content Placeholder 2"/>
          <p:cNvSpPr>
            <a:spLocks noGrp="1"/>
          </p:cNvSpPr>
          <p:nvPr>
            <p:ph sz="quarter" idx="1"/>
          </p:nvPr>
        </p:nvSpPr>
        <p:spPr/>
        <p:txBody>
          <a:bodyPr/>
          <a:lstStyle/>
          <a:p>
            <a:r>
              <a:rPr lang="en-US" dirty="0" smtClean="0"/>
              <a:t>Traded</a:t>
            </a:r>
          </a:p>
          <a:p>
            <a:pPr lvl="1"/>
            <a:r>
              <a:rPr lang="en-US" dirty="0" smtClean="0"/>
              <a:t>Obsidian from the Rift Valley</a:t>
            </a:r>
          </a:p>
          <a:p>
            <a:pPr lvl="1"/>
            <a:r>
              <a:rPr lang="en-US" dirty="0" smtClean="0"/>
              <a:t>Stone bowls made of gray lava</a:t>
            </a:r>
          </a:p>
          <a:p>
            <a:pPr lvl="1"/>
            <a:r>
              <a:rPr lang="en-US" dirty="0" smtClean="0"/>
              <a:t>Stone beads</a:t>
            </a:r>
          </a:p>
          <a:p>
            <a:pPr lvl="1"/>
            <a:r>
              <a:rPr lang="en-US" dirty="0" smtClean="0"/>
              <a:t>Axes</a:t>
            </a:r>
          </a:p>
          <a:p>
            <a:pPr lvl="1"/>
            <a:r>
              <a:rPr lang="en-US" dirty="0" smtClean="0"/>
              <a:t>Salt</a:t>
            </a:r>
          </a:p>
          <a:p>
            <a:pPr lvl="1"/>
            <a:r>
              <a:rPr lang="en-US" dirty="0" smtClean="0"/>
              <a:t>Gold</a:t>
            </a:r>
          </a:p>
          <a:p>
            <a:pPr lvl="1"/>
            <a:r>
              <a:rPr lang="en-US" dirty="0" smtClean="0"/>
              <a:t>Copper</a:t>
            </a:r>
          </a:p>
          <a:p>
            <a:pPr lvl="1"/>
            <a:r>
              <a:rPr lang="en-US" dirty="0" smtClean="0"/>
              <a:t>Iron ore</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228600"/>
            <a:ext cx="8766048" cy="914400"/>
          </a:xfrm>
        </p:spPr>
        <p:txBody>
          <a:bodyPr>
            <a:normAutofit fontScale="90000"/>
          </a:bodyPr>
          <a:lstStyle/>
          <a:p>
            <a:r>
              <a:rPr lang="en-US" sz="4000" dirty="0"/>
              <a:t>Trade Encouraged Cultural Diffusion in Africa</a:t>
            </a:r>
          </a:p>
        </p:txBody>
      </p:sp>
      <p:sp>
        <p:nvSpPr>
          <p:cNvPr id="20483" name="Rectangle 3"/>
          <p:cNvSpPr>
            <a:spLocks noGrp="1" noChangeArrowheads="1"/>
          </p:cNvSpPr>
          <p:nvPr>
            <p:ph type="body" idx="1"/>
          </p:nvPr>
        </p:nvSpPr>
        <p:spPr>
          <a:xfrm>
            <a:off x="0" y="1600200"/>
            <a:ext cx="8686800" cy="5257800"/>
          </a:xfrm>
        </p:spPr>
        <p:txBody>
          <a:bodyPr/>
          <a:lstStyle/>
          <a:p>
            <a:r>
              <a:rPr lang="en-US" dirty="0" smtClean="0"/>
              <a:t>Cultural Diffusion?</a:t>
            </a:r>
          </a:p>
          <a:p>
            <a:pPr lvl="2"/>
            <a:r>
              <a:rPr lang="en-US" dirty="0" smtClean="0"/>
              <a:t>Fertilization</a:t>
            </a:r>
          </a:p>
          <a:p>
            <a:pPr lvl="3"/>
            <a:r>
              <a:rPr lang="en-US" dirty="0" smtClean="0"/>
              <a:t>Bees and flowers</a:t>
            </a:r>
            <a:endParaRPr lang="en-US" dirty="0" smtClean="0"/>
          </a:p>
          <a:p>
            <a:pPr lvl="2"/>
            <a:r>
              <a:rPr lang="en-US" dirty="0" smtClean="0"/>
              <a:t>Blending of </a:t>
            </a:r>
            <a:r>
              <a:rPr lang="en-US" dirty="0" smtClean="0"/>
              <a:t>cultures</a:t>
            </a:r>
            <a:endParaRPr lang="en-US" dirty="0" smtClean="0"/>
          </a:p>
          <a:p>
            <a:r>
              <a:rPr lang="en-US" dirty="0" smtClean="0"/>
              <a:t>Influence </a:t>
            </a:r>
            <a:r>
              <a:rPr lang="en-US" dirty="0"/>
              <a:t>on City-States</a:t>
            </a:r>
          </a:p>
          <a:p>
            <a:pPr lvl="1"/>
            <a:r>
              <a:rPr lang="en-US" dirty="0"/>
              <a:t>Arab traders and culture</a:t>
            </a:r>
          </a:p>
          <a:p>
            <a:pPr lvl="2"/>
            <a:r>
              <a:rPr lang="en-US" dirty="0"/>
              <a:t>Islam takes root (East Africa)</a:t>
            </a:r>
          </a:p>
          <a:p>
            <a:pPr lvl="2"/>
            <a:r>
              <a:rPr lang="en-US" dirty="0"/>
              <a:t>Swahili (blend Arab words with local African </a:t>
            </a:r>
            <a:r>
              <a:rPr lang="en-US" dirty="0" smtClean="0"/>
              <a:t>languages)</a:t>
            </a:r>
            <a:endParaRPr lang="en-US" dirty="0"/>
          </a:p>
          <a:p>
            <a:pPr lvl="1"/>
            <a:r>
              <a:rPr lang="en-US" dirty="0"/>
              <a:t>Portuguese attack and occupy E. Africa </a:t>
            </a:r>
            <a:r>
              <a:rPr lang="en-US" sz="2400" dirty="0"/>
              <a:t>(1500s)</a:t>
            </a:r>
          </a:p>
          <a:p>
            <a:pPr lvl="2"/>
            <a:r>
              <a:rPr lang="en-US" dirty="0"/>
              <a:t>Trade declined as people </a:t>
            </a:r>
            <a:r>
              <a:rPr lang="en-US" dirty="0" smtClean="0"/>
              <a:t>left</a:t>
            </a:r>
            <a:endParaRPr lang="en-US" dirty="0" smtClean="0"/>
          </a:p>
        </p:txBody>
      </p:sp>
      <p:pic>
        <p:nvPicPr>
          <p:cNvPr id="89090" name="Picture 2" descr="http://www.shikanda.net/afrocentrism/116.jpg"/>
          <p:cNvPicPr>
            <a:picLocks noChangeAspect="1" noChangeArrowheads="1"/>
          </p:cNvPicPr>
          <p:nvPr/>
        </p:nvPicPr>
        <p:blipFill>
          <a:blip r:embed="rId2" cstate="print"/>
          <a:srcRect/>
          <a:stretch>
            <a:fillRect/>
          </a:stretch>
        </p:blipFill>
        <p:spPr bwMode="auto">
          <a:xfrm>
            <a:off x="4648200" y="1600200"/>
            <a:ext cx="4038600" cy="2609851"/>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wahili 2 Map"/>
          <p:cNvPicPr>
            <a:picLocks noChangeAspect="1" noChangeArrowheads="1"/>
          </p:cNvPicPr>
          <p:nvPr/>
        </p:nvPicPr>
        <p:blipFill>
          <a:blip r:embed="rId3" cstate="print"/>
          <a:srcRect/>
          <a:stretch>
            <a:fillRect/>
          </a:stretch>
        </p:blipFill>
        <p:spPr bwMode="auto">
          <a:xfrm>
            <a:off x="152400" y="1066800"/>
            <a:ext cx="2057400" cy="5410200"/>
          </a:xfrm>
          <a:prstGeom prst="rect">
            <a:avLst/>
          </a:prstGeom>
          <a:noFill/>
          <a:ln w="9525">
            <a:noFill/>
            <a:miter lim="800000"/>
            <a:headEnd/>
            <a:tailEnd/>
          </a:ln>
        </p:spPr>
      </p:pic>
      <p:sp>
        <p:nvSpPr>
          <p:cNvPr id="81923" name="Text Box 3"/>
          <p:cNvSpPr txBox="1">
            <a:spLocks noChangeArrowheads="1"/>
          </p:cNvSpPr>
          <p:nvPr/>
        </p:nvSpPr>
        <p:spPr bwMode="auto">
          <a:xfrm>
            <a:off x="0" y="0"/>
            <a:ext cx="4572000" cy="701675"/>
          </a:xfrm>
          <a:prstGeom prst="rect">
            <a:avLst/>
          </a:prstGeom>
          <a:noFill/>
          <a:ln w="9525">
            <a:noFill/>
            <a:miter lim="800000"/>
            <a:headEnd/>
            <a:tailEnd/>
          </a:ln>
        </p:spPr>
        <p:txBody>
          <a:bodyPr>
            <a:spAutoFit/>
          </a:bodyPr>
          <a:lstStyle/>
          <a:p>
            <a:r>
              <a:rPr lang="en-US" sz="4000"/>
              <a:t>East Africa: Kilwa</a:t>
            </a:r>
          </a:p>
        </p:txBody>
      </p:sp>
      <p:sp>
        <p:nvSpPr>
          <p:cNvPr id="81924" name="Freeform 4"/>
          <p:cNvSpPr>
            <a:spLocks/>
          </p:cNvSpPr>
          <p:nvPr/>
        </p:nvSpPr>
        <p:spPr bwMode="auto">
          <a:xfrm>
            <a:off x="914400" y="4572000"/>
            <a:ext cx="954088" cy="628650"/>
          </a:xfrm>
          <a:custGeom>
            <a:avLst/>
            <a:gdLst>
              <a:gd name="T0" fmla="*/ 962700198 w 601"/>
              <a:gd name="T1" fmla="*/ 103327193 h 396"/>
              <a:gd name="T2" fmla="*/ 269657643 w 601"/>
              <a:gd name="T3" fmla="*/ 80645000 h 396"/>
              <a:gd name="T4" fmla="*/ 63004732 w 601"/>
              <a:gd name="T5" fmla="*/ 309978429 h 396"/>
              <a:gd name="T6" fmla="*/ 224294826 w 601"/>
              <a:gd name="T7" fmla="*/ 748487168 h 396"/>
              <a:gd name="T8" fmla="*/ 430947762 w 601"/>
              <a:gd name="T9" fmla="*/ 816530572 h 396"/>
              <a:gd name="T10" fmla="*/ 569555578 w 601"/>
              <a:gd name="T11" fmla="*/ 864414518 h 396"/>
              <a:gd name="T12" fmla="*/ 1491933073 w 601"/>
              <a:gd name="T13" fmla="*/ 725804975 h 396"/>
              <a:gd name="T14" fmla="*/ 1353325256 w 601"/>
              <a:gd name="T15" fmla="*/ 332660622 h 396"/>
              <a:gd name="T16" fmla="*/ 1214715853 w 601"/>
              <a:gd name="T17" fmla="*/ 171370622 h 396"/>
              <a:gd name="T18" fmla="*/ 801409980 w 601"/>
              <a:gd name="T19" fmla="*/ 57964394 h 3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1"/>
              <a:gd name="T31" fmla="*/ 0 h 396"/>
              <a:gd name="T32" fmla="*/ 601 w 601"/>
              <a:gd name="T33" fmla="*/ 396 h 3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1" h="396">
                <a:moveTo>
                  <a:pt x="382" y="41"/>
                </a:moveTo>
                <a:cubicBezTo>
                  <a:pt x="257" y="0"/>
                  <a:pt x="346" y="22"/>
                  <a:pt x="107" y="32"/>
                </a:cubicBezTo>
                <a:cubicBezTo>
                  <a:pt x="73" y="55"/>
                  <a:pt x="48" y="89"/>
                  <a:pt x="25" y="123"/>
                </a:cubicBezTo>
                <a:cubicBezTo>
                  <a:pt x="0" y="201"/>
                  <a:pt x="1" y="258"/>
                  <a:pt x="89" y="297"/>
                </a:cubicBezTo>
                <a:cubicBezTo>
                  <a:pt x="115" y="309"/>
                  <a:pt x="144" y="315"/>
                  <a:pt x="171" y="324"/>
                </a:cubicBezTo>
                <a:cubicBezTo>
                  <a:pt x="189" y="330"/>
                  <a:pt x="226" y="343"/>
                  <a:pt x="226" y="343"/>
                </a:cubicBezTo>
                <a:cubicBezTo>
                  <a:pt x="458" y="336"/>
                  <a:pt x="484" y="396"/>
                  <a:pt x="592" y="288"/>
                </a:cubicBezTo>
                <a:cubicBezTo>
                  <a:pt x="580" y="135"/>
                  <a:pt x="601" y="200"/>
                  <a:pt x="537" y="132"/>
                </a:cubicBezTo>
                <a:cubicBezTo>
                  <a:pt x="525" y="96"/>
                  <a:pt x="519" y="81"/>
                  <a:pt x="482" y="68"/>
                </a:cubicBezTo>
                <a:cubicBezTo>
                  <a:pt x="436" y="22"/>
                  <a:pt x="383" y="23"/>
                  <a:pt x="318" y="23"/>
                </a:cubicBezTo>
              </a:path>
            </a:pathLst>
          </a:custGeom>
          <a:noFill/>
          <a:ln w="76200">
            <a:solidFill>
              <a:srgbClr val="00FFFF"/>
            </a:solidFill>
            <a:prstDash val="sysDot"/>
            <a:round/>
            <a:headEnd/>
            <a:tailEnd/>
          </a:ln>
        </p:spPr>
        <p:txBody>
          <a:bodyPr/>
          <a:lstStyle/>
          <a:p>
            <a:endParaRPr lang="en-US"/>
          </a:p>
        </p:txBody>
      </p:sp>
      <p:pic>
        <p:nvPicPr>
          <p:cNvPr id="81925" name="Picture 5" descr="Swahili trade"/>
          <p:cNvPicPr>
            <a:picLocks noChangeAspect="1" noChangeArrowheads="1"/>
          </p:cNvPicPr>
          <p:nvPr/>
        </p:nvPicPr>
        <p:blipFill>
          <a:blip r:embed="rId4" cstate="print"/>
          <a:srcRect/>
          <a:stretch>
            <a:fillRect/>
          </a:stretch>
        </p:blipFill>
        <p:spPr bwMode="auto">
          <a:xfrm>
            <a:off x="6096000" y="990600"/>
            <a:ext cx="2735263" cy="3505200"/>
          </a:xfrm>
          <a:prstGeom prst="rect">
            <a:avLst/>
          </a:prstGeom>
          <a:noFill/>
          <a:ln w="9525">
            <a:noFill/>
            <a:miter lim="800000"/>
            <a:headEnd/>
            <a:tailEnd/>
          </a:ln>
        </p:spPr>
      </p:pic>
      <p:pic>
        <p:nvPicPr>
          <p:cNvPr id="81926" name="Picture 6" descr="dhow4">
            <a:hlinkClick r:id="rId5"/>
          </p:cNvPr>
          <p:cNvPicPr>
            <a:picLocks noChangeAspect="1" noChangeArrowheads="1"/>
          </p:cNvPicPr>
          <p:nvPr/>
        </p:nvPicPr>
        <p:blipFill>
          <a:blip r:embed="rId6" cstate="print"/>
          <a:srcRect/>
          <a:stretch>
            <a:fillRect/>
          </a:stretch>
        </p:blipFill>
        <p:spPr bwMode="auto">
          <a:xfrm>
            <a:off x="3048000" y="2286000"/>
            <a:ext cx="1189038" cy="1189038"/>
          </a:xfrm>
          <a:prstGeom prst="rect">
            <a:avLst/>
          </a:prstGeom>
          <a:noFill/>
          <a:ln w="9525">
            <a:noFill/>
            <a:miter lim="800000"/>
            <a:headEnd/>
            <a:tailEnd/>
          </a:ln>
        </p:spPr>
      </p:pic>
      <p:sp>
        <p:nvSpPr>
          <p:cNvPr id="81927" name="Line 7"/>
          <p:cNvSpPr>
            <a:spLocks noChangeShapeType="1"/>
          </p:cNvSpPr>
          <p:nvPr/>
        </p:nvSpPr>
        <p:spPr bwMode="auto">
          <a:xfrm flipV="1">
            <a:off x="1676400" y="3352800"/>
            <a:ext cx="2133600" cy="1371600"/>
          </a:xfrm>
          <a:prstGeom prst="line">
            <a:avLst/>
          </a:prstGeom>
          <a:noFill/>
          <a:ln w="50800">
            <a:solidFill>
              <a:srgbClr val="FF0000"/>
            </a:solidFill>
            <a:prstDash val="sysDot"/>
            <a:round/>
            <a:headEnd/>
            <a:tailEnd type="triangle" w="med" len="med"/>
          </a:ln>
        </p:spPr>
        <p:txBody>
          <a:bodyPr/>
          <a:lstStyle/>
          <a:p>
            <a:endParaRPr lang="en-US"/>
          </a:p>
        </p:txBody>
      </p:sp>
      <p:sp>
        <p:nvSpPr>
          <p:cNvPr id="81928" name="Line 8"/>
          <p:cNvSpPr>
            <a:spLocks noChangeShapeType="1"/>
          </p:cNvSpPr>
          <p:nvPr/>
        </p:nvSpPr>
        <p:spPr bwMode="auto">
          <a:xfrm flipV="1">
            <a:off x="4267200" y="2971800"/>
            <a:ext cx="2667000" cy="0"/>
          </a:xfrm>
          <a:prstGeom prst="line">
            <a:avLst/>
          </a:prstGeom>
          <a:noFill/>
          <a:ln w="50800">
            <a:solidFill>
              <a:srgbClr val="FF0000"/>
            </a:solidFill>
            <a:prstDash val="sysDot"/>
            <a:round/>
            <a:headEnd/>
            <a:tailEnd type="triangle" w="med" len="med"/>
          </a:ln>
        </p:spPr>
        <p:txBody>
          <a:bodyPr/>
          <a:lstStyle/>
          <a:p>
            <a:endParaRPr lang="en-US"/>
          </a:p>
        </p:txBody>
      </p:sp>
      <p:sp>
        <p:nvSpPr>
          <p:cNvPr id="81931" name="Rectangle 11"/>
          <p:cNvSpPr>
            <a:spLocks noChangeArrowheads="1"/>
          </p:cNvSpPr>
          <p:nvPr/>
        </p:nvSpPr>
        <p:spPr bwMode="auto">
          <a:xfrm>
            <a:off x="4038600" y="1219200"/>
            <a:ext cx="1963738" cy="1190625"/>
          </a:xfrm>
          <a:prstGeom prst="rect">
            <a:avLst/>
          </a:prstGeom>
          <a:noFill/>
          <a:ln w="9525">
            <a:noFill/>
            <a:miter lim="800000"/>
            <a:headEnd/>
            <a:tailEnd/>
          </a:ln>
        </p:spPr>
        <p:txBody>
          <a:bodyPr wrap="none">
            <a:spAutoFit/>
          </a:bodyPr>
          <a:lstStyle/>
          <a:p>
            <a:r>
              <a:rPr lang="en-US" sz="3600">
                <a:solidFill>
                  <a:schemeClr val="accent2"/>
                </a:solidFill>
              </a:rPr>
              <a:t>Cultural </a:t>
            </a:r>
          </a:p>
          <a:p>
            <a:r>
              <a:rPr lang="en-US" sz="3600">
                <a:solidFill>
                  <a:schemeClr val="accent2"/>
                </a:solidFill>
              </a:rPr>
              <a:t>Diffusion</a:t>
            </a:r>
            <a:endParaRPr lang="en-US" sz="3600"/>
          </a:p>
        </p:txBody>
      </p:sp>
      <p:sp>
        <p:nvSpPr>
          <p:cNvPr id="81935" name="AutoShape 15"/>
          <p:cNvSpPr>
            <a:spLocks noChangeArrowheads="1"/>
          </p:cNvSpPr>
          <p:nvPr/>
        </p:nvSpPr>
        <p:spPr bwMode="auto">
          <a:xfrm>
            <a:off x="228600" y="3505200"/>
            <a:ext cx="1600200" cy="228600"/>
          </a:xfrm>
          <a:prstGeom prst="roundRect">
            <a:avLst>
              <a:gd name="adj" fmla="val 16667"/>
            </a:avLst>
          </a:prstGeom>
          <a:noFill/>
          <a:ln w="38100">
            <a:solidFill>
              <a:srgbClr val="FF0000"/>
            </a:solidFill>
            <a:round/>
            <a:headEnd/>
            <a:tailEnd/>
          </a:ln>
        </p:spPr>
        <p:txBody>
          <a:bodyPr wrap="none" anchor="ctr"/>
          <a:lstStyle/>
          <a:p>
            <a:endParaRPr lang="en-US"/>
          </a:p>
        </p:txBody>
      </p:sp>
      <p:sp>
        <p:nvSpPr>
          <p:cNvPr id="81936" name="AutoShape 16"/>
          <p:cNvSpPr>
            <a:spLocks noChangeArrowheads="1"/>
          </p:cNvSpPr>
          <p:nvPr/>
        </p:nvSpPr>
        <p:spPr bwMode="auto">
          <a:xfrm>
            <a:off x="838200" y="4114800"/>
            <a:ext cx="1600200" cy="228600"/>
          </a:xfrm>
          <a:prstGeom prst="roundRect">
            <a:avLst>
              <a:gd name="adj" fmla="val 16667"/>
            </a:avLst>
          </a:prstGeom>
          <a:noFill/>
          <a:ln w="38100">
            <a:solidFill>
              <a:srgbClr val="FF0000"/>
            </a:solidFill>
            <a:round/>
            <a:headEnd/>
            <a:tailEnd/>
          </a:ln>
        </p:spPr>
        <p:txBody>
          <a:bodyPr wrap="none" anchor="ctr"/>
          <a:lstStyle/>
          <a:p>
            <a:endParaRPr lang="en-US"/>
          </a:p>
        </p:txBody>
      </p:sp>
      <p:sp>
        <p:nvSpPr>
          <p:cNvPr id="24590" name="Text Box 17"/>
          <p:cNvSpPr txBox="1">
            <a:spLocks noChangeArrowheads="1"/>
          </p:cNvSpPr>
          <p:nvPr/>
        </p:nvSpPr>
        <p:spPr bwMode="auto">
          <a:xfrm>
            <a:off x="7239000" y="6324600"/>
            <a:ext cx="1752600" cy="274638"/>
          </a:xfrm>
          <a:prstGeom prst="rect">
            <a:avLst/>
          </a:prstGeom>
          <a:noFill/>
          <a:ln w="9525">
            <a:noFill/>
            <a:miter lim="800000"/>
            <a:headEnd/>
            <a:tailEnd/>
          </a:ln>
        </p:spPr>
        <p:txBody>
          <a:bodyPr>
            <a:spAutoFit/>
          </a:bodyPr>
          <a:lstStyle/>
          <a:p>
            <a:r>
              <a:rPr lang="en-US" sz="1200">
                <a:solidFill>
                  <a:schemeClr val="hlink"/>
                </a:solidFill>
              </a:rPr>
              <a:t>Pd 1 – Jan 10, 2007</a:t>
            </a:r>
          </a:p>
        </p:txBody>
      </p:sp>
      <p:sp>
        <p:nvSpPr>
          <p:cNvPr id="81929" name="Text Box 9"/>
          <p:cNvSpPr txBox="1">
            <a:spLocks noChangeArrowheads="1"/>
          </p:cNvSpPr>
          <p:nvPr/>
        </p:nvSpPr>
        <p:spPr bwMode="auto">
          <a:xfrm>
            <a:off x="2438400" y="4800600"/>
            <a:ext cx="5791200" cy="1463675"/>
          </a:xfrm>
          <a:prstGeom prst="rect">
            <a:avLst/>
          </a:prstGeom>
          <a:noFill/>
          <a:ln w="9525">
            <a:noFill/>
            <a:miter lim="800000"/>
            <a:headEnd/>
            <a:tailEnd/>
          </a:ln>
        </p:spPr>
        <p:txBody>
          <a:bodyPr>
            <a:spAutoFit/>
          </a:bodyPr>
          <a:lstStyle/>
          <a:p>
            <a:r>
              <a:rPr lang="en-US" sz="3000" u="sng"/>
              <a:t>Swahili</a:t>
            </a:r>
            <a:r>
              <a:rPr lang="en-US" sz="3000"/>
              <a:t> – blend of Bantu (African) and Arab language/culture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blinds(horizontal)">
                                      <p:cBhvr>
                                        <p:cTn id="7" dur="500"/>
                                        <p:tgtEl>
                                          <p:spTgt spid="819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1922"/>
                                        </p:tgtEl>
                                        <p:attrNameLst>
                                          <p:attrName>style.visibility</p:attrName>
                                        </p:attrNameLst>
                                      </p:cBhvr>
                                      <p:to>
                                        <p:strVal val="visible"/>
                                      </p:to>
                                    </p:set>
                                    <p:anim calcmode="lin" valueType="num">
                                      <p:cBhvr additive="base">
                                        <p:cTn id="12" dur="500" fill="hold"/>
                                        <p:tgtEl>
                                          <p:spTgt spid="81922"/>
                                        </p:tgtEl>
                                        <p:attrNameLst>
                                          <p:attrName>ppt_x</p:attrName>
                                        </p:attrNameLst>
                                      </p:cBhvr>
                                      <p:tavLst>
                                        <p:tav tm="0">
                                          <p:val>
                                            <p:strVal val="0-#ppt_w/2"/>
                                          </p:val>
                                        </p:tav>
                                        <p:tav tm="100000">
                                          <p:val>
                                            <p:strVal val="#ppt_x"/>
                                          </p:val>
                                        </p:tav>
                                      </p:tavLst>
                                    </p:anim>
                                    <p:anim calcmode="lin" valueType="num">
                                      <p:cBhvr additive="base">
                                        <p:cTn id="13" dur="500" fill="hold"/>
                                        <p:tgtEl>
                                          <p:spTgt spid="819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81935"/>
                                        </p:tgtEl>
                                        <p:attrNameLst>
                                          <p:attrName>style.visibility</p:attrName>
                                        </p:attrNameLst>
                                      </p:cBhvr>
                                      <p:to>
                                        <p:strVal val="visible"/>
                                      </p:to>
                                    </p:set>
                                    <p:anim calcmode="lin" valueType="num">
                                      <p:cBhvr additive="base">
                                        <p:cTn id="18" dur="500" fill="hold"/>
                                        <p:tgtEl>
                                          <p:spTgt spid="81935"/>
                                        </p:tgtEl>
                                        <p:attrNameLst>
                                          <p:attrName>ppt_x</p:attrName>
                                        </p:attrNameLst>
                                      </p:cBhvr>
                                      <p:tavLst>
                                        <p:tav tm="0">
                                          <p:val>
                                            <p:strVal val="0-#ppt_w/2"/>
                                          </p:val>
                                        </p:tav>
                                        <p:tav tm="100000">
                                          <p:val>
                                            <p:strVal val="#ppt_x"/>
                                          </p:val>
                                        </p:tav>
                                      </p:tavLst>
                                    </p:anim>
                                    <p:anim calcmode="lin" valueType="num">
                                      <p:cBhvr additive="base">
                                        <p:cTn id="19" dur="500" fill="hold"/>
                                        <p:tgtEl>
                                          <p:spTgt spid="8193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81936"/>
                                        </p:tgtEl>
                                        <p:attrNameLst>
                                          <p:attrName>style.visibility</p:attrName>
                                        </p:attrNameLst>
                                      </p:cBhvr>
                                      <p:to>
                                        <p:strVal val="visible"/>
                                      </p:to>
                                    </p:set>
                                    <p:anim calcmode="lin" valueType="num">
                                      <p:cBhvr additive="base">
                                        <p:cTn id="24" dur="500" fill="hold"/>
                                        <p:tgtEl>
                                          <p:spTgt spid="81936"/>
                                        </p:tgtEl>
                                        <p:attrNameLst>
                                          <p:attrName>ppt_x</p:attrName>
                                        </p:attrNameLst>
                                      </p:cBhvr>
                                      <p:tavLst>
                                        <p:tav tm="0">
                                          <p:val>
                                            <p:strVal val="0-#ppt_w/2"/>
                                          </p:val>
                                        </p:tav>
                                        <p:tav tm="100000">
                                          <p:val>
                                            <p:strVal val="#ppt_x"/>
                                          </p:val>
                                        </p:tav>
                                      </p:tavLst>
                                    </p:anim>
                                    <p:anim calcmode="lin" valueType="num">
                                      <p:cBhvr additive="base">
                                        <p:cTn id="25" dur="500" fill="hold"/>
                                        <p:tgtEl>
                                          <p:spTgt spid="8193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81924"/>
                                        </p:tgtEl>
                                        <p:attrNameLst>
                                          <p:attrName>style.visibility</p:attrName>
                                        </p:attrNameLst>
                                      </p:cBhvr>
                                      <p:to>
                                        <p:strVal val="visible"/>
                                      </p:to>
                                    </p:set>
                                    <p:animEffect transition="in" filter="box(in)">
                                      <p:cBhvr>
                                        <p:cTn id="30" dur="500"/>
                                        <p:tgtEl>
                                          <p:spTgt spid="8192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1925"/>
                                        </p:tgtEl>
                                        <p:attrNameLst>
                                          <p:attrName>style.visibility</p:attrName>
                                        </p:attrNameLst>
                                      </p:cBhvr>
                                      <p:to>
                                        <p:strVal val="visible"/>
                                      </p:to>
                                    </p:set>
                                    <p:anim calcmode="lin" valueType="num">
                                      <p:cBhvr additive="base">
                                        <p:cTn id="35" dur="500" fill="hold"/>
                                        <p:tgtEl>
                                          <p:spTgt spid="81925"/>
                                        </p:tgtEl>
                                        <p:attrNameLst>
                                          <p:attrName>ppt_x</p:attrName>
                                        </p:attrNameLst>
                                      </p:cBhvr>
                                      <p:tavLst>
                                        <p:tav tm="0">
                                          <p:val>
                                            <p:strVal val="#ppt_x"/>
                                          </p:val>
                                        </p:tav>
                                        <p:tav tm="100000">
                                          <p:val>
                                            <p:strVal val="#ppt_x"/>
                                          </p:val>
                                        </p:tav>
                                      </p:tavLst>
                                    </p:anim>
                                    <p:anim calcmode="lin" valueType="num">
                                      <p:cBhvr additive="base">
                                        <p:cTn id="36" dur="500" fill="hold"/>
                                        <p:tgtEl>
                                          <p:spTgt spid="8192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81927"/>
                                        </p:tgtEl>
                                        <p:attrNameLst>
                                          <p:attrName>style.visibility</p:attrName>
                                        </p:attrNameLst>
                                      </p:cBhvr>
                                      <p:to>
                                        <p:strVal val="visible"/>
                                      </p:to>
                                    </p:set>
                                    <p:animEffect transition="in" filter="checkerboard(across)">
                                      <p:cBhvr>
                                        <p:cTn id="41" dur="500"/>
                                        <p:tgtEl>
                                          <p:spTgt spid="81927"/>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p:cTn id="46" dur="500" fill="hold"/>
                                        <p:tgtEl>
                                          <p:spTgt spid="81926"/>
                                        </p:tgtEl>
                                        <p:attrNameLst>
                                          <p:attrName>ppt_w</p:attrName>
                                        </p:attrNameLst>
                                      </p:cBhvr>
                                      <p:tavLst>
                                        <p:tav tm="0">
                                          <p:val>
                                            <p:fltVal val="0"/>
                                          </p:val>
                                        </p:tav>
                                        <p:tav tm="100000">
                                          <p:val>
                                            <p:strVal val="#ppt_w"/>
                                          </p:val>
                                        </p:tav>
                                      </p:tavLst>
                                    </p:anim>
                                    <p:anim calcmode="lin" valueType="num">
                                      <p:cBhvr>
                                        <p:cTn id="47" dur="500" fill="hold"/>
                                        <p:tgtEl>
                                          <p:spTgt spid="81926"/>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81928"/>
                                        </p:tgtEl>
                                        <p:attrNameLst>
                                          <p:attrName>style.visibility</p:attrName>
                                        </p:attrNameLst>
                                      </p:cBhvr>
                                      <p:to>
                                        <p:strVal val="visible"/>
                                      </p:to>
                                    </p:set>
                                    <p:animEffect transition="in" filter="checkerboard(across)">
                                      <p:cBhvr>
                                        <p:cTn id="52" dur="500"/>
                                        <p:tgtEl>
                                          <p:spTgt spid="8192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81931"/>
                                        </p:tgtEl>
                                        <p:attrNameLst>
                                          <p:attrName>style.visibility</p:attrName>
                                        </p:attrNameLst>
                                      </p:cBhvr>
                                      <p:to>
                                        <p:strVal val="visible"/>
                                      </p:to>
                                    </p:set>
                                    <p:animEffect transition="in" filter="dissolve">
                                      <p:cBhvr>
                                        <p:cTn id="57" dur="500"/>
                                        <p:tgtEl>
                                          <p:spTgt spid="8193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81929"/>
                                        </p:tgtEl>
                                        <p:attrNameLst>
                                          <p:attrName>style.visibility</p:attrName>
                                        </p:attrNameLst>
                                      </p:cBhvr>
                                      <p:to>
                                        <p:strVal val="visible"/>
                                      </p:to>
                                    </p:set>
                                    <p:animEffect transition="in" filter="blinds(horizontal)">
                                      <p:cBhvr>
                                        <p:cTn id="62" dur="500"/>
                                        <p:tgtEl>
                                          <p:spTgt spid="81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utoUpdateAnimBg="0"/>
      <p:bldP spid="81924" grpId="0" animBg="1"/>
      <p:bldP spid="81927" grpId="0" animBg="1"/>
      <p:bldP spid="81928" grpId="0" animBg="1"/>
      <p:bldP spid="81931" grpId="0" autoUpdateAnimBg="0"/>
      <p:bldP spid="81935" grpId="0" animBg="1"/>
      <p:bldP spid="81936" grpId="0" animBg="1"/>
      <p:bldP spid="8192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81000" y="-152400"/>
            <a:ext cx="8229600" cy="1143000"/>
          </a:xfrm>
        </p:spPr>
        <p:txBody>
          <a:bodyPr/>
          <a:lstStyle/>
          <a:p>
            <a:pPr algn="l" eaLnBrk="1" hangingPunct="1"/>
            <a:r>
              <a:rPr lang="en-US" dirty="0" err="1" smtClean="0"/>
              <a:t>Ibn</a:t>
            </a:r>
            <a:r>
              <a:rPr lang="en-US" dirty="0" smtClean="0"/>
              <a:t> </a:t>
            </a:r>
            <a:r>
              <a:rPr lang="en-US" dirty="0" err="1" smtClean="0"/>
              <a:t>Battuta</a:t>
            </a:r>
            <a:endParaRPr lang="en-US" dirty="0" smtClean="0"/>
          </a:p>
        </p:txBody>
      </p:sp>
      <p:sp>
        <p:nvSpPr>
          <p:cNvPr id="27651" name="Content Placeholder 2"/>
          <p:cNvSpPr>
            <a:spLocks noGrp="1"/>
          </p:cNvSpPr>
          <p:nvPr>
            <p:ph idx="1"/>
          </p:nvPr>
        </p:nvSpPr>
        <p:spPr/>
        <p:txBody>
          <a:bodyPr/>
          <a:lstStyle/>
          <a:p>
            <a:pPr eaLnBrk="1" hangingPunct="1"/>
            <a:endParaRPr lang="en-US" smtClean="0"/>
          </a:p>
        </p:txBody>
      </p:sp>
      <p:pic>
        <p:nvPicPr>
          <p:cNvPr id="27652" name="Picture 2" descr="http://www.sangam.org/taraki/articles/2006/images/mpibvoya.jpg"/>
          <p:cNvPicPr>
            <a:picLocks noChangeAspect="1" noChangeArrowheads="1"/>
          </p:cNvPicPr>
          <p:nvPr/>
        </p:nvPicPr>
        <p:blipFill>
          <a:blip r:embed="rId3" cstate="print"/>
          <a:srcRect/>
          <a:stretch>
            <a:fillRect/>
          </a:stretch>
        </p:blipFill>
        <p:spPr bwMode="auto">
          <a:xfrm>
            <a:off x="228600" y="785813"/>
            <a:ext cx="8686800" cy="6072187"/>
          </a:xfrm>
          <a:prstGeom prst="rect">
            <a:avLst/>
          </a:prstGeom>
          <a:noFill/>
          <a:ln w="9525">
            <a:noFill/>
            <a:miter lim="800000"/>
            <a:headEnd/>
            <a:tailEnd/>
          </a:ln>
        </p:spPr>
      </p:pic>
      <p:pic>
        <p:nvPicPr>
          <p:cNvPr id="27654" name="Picture 12" descr="ibnbattuta2"/>
          <p:cNvPicPr>
            <a:picLocks noChangeAspect="1" noChangeArrowheads="1"/>
          </p:cNvPicPr>
          <p:nvPr/>
        </p:nvPicPr>
        <p:blipFill>
          <a:blip r:embed="rId4" cstate="print"/>
          <a:srcRect/>
          <a:stretch>
            <a:fillRect/>
          </a:stretch>
        </p:blipFill>
        <p:spPr bwMode="auto">
          <a:xfrm>
            <a:off x="7086600" y="0"/>
            <a:ext cx="1878013" cy="2187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5791200" y="685800"/>
            <a:ext cx="3048000" cy="4800600"/>
          </a:xfrm>
        </p:spPr>
        <p:txBody>
          <a:bodyPr>
            <a:normAutofit/>
          </a:bodyPr>
          <a:lstStyle/>
          <a:p>
            <a:r>
              <a:rPr lang="en-US" b="1" dirty="0">
                <a:latin typeface="Algerian" pitchFamily="82" charset="0"/>
              </a:rPr>
              <a:t>IBN</a:t>
            </a:r>
          </a:p>
          <a:p>
            <a:r>
              <a:rPr lang="en-US" b="1" dirty="0">
                <a:latin typeface="Algerian" pitchFamily="82" charset="0"/>
              </a:rPr>
              <a:t>BATTUTA</a:t>
            </a:r>
          </a:p>
          <a:p>
            <a:r>
              <a:rPr lang="en-US" sz="1800" b="1" dirty="0">
                <a:latin typeface="Batang" pitchFamily="18" charset="-127"/>
              </a:rPr>
              <a:t>(1304-1368)</a:t>
            </a:r>
          </a:p>
          <a:p>
            <a:pPr algn="l"/>
            <a:endParaRPr lang="en-US" sz="1400" b="1" dirty="0">
              <a:latin typeface="Batang" pitchFamily="18" charset="-127"/>
            </a:endParaRPr>
          </a:p>
          <a:p>
            <a:pPr algn="l"/>
            <a:r>
              <a:rPr lang="en-US" sz="1400" b="1" dirty="0">
                <a:latin typeface="Batang" pitchFamily="18" charset="-127"/>
              </a:rPr>
              <a:t>“Almost two centuries before Columbus, a young Moroccan named </a:t>
            </a:r>
            <a:r>
              <a:rPr lang="en-US" sz="1400" b="1" dirty="0" err="1">
                <a:latin typeface="Batang" pitchFamily="18" charset="-127"/>
              </a:rPr>
              <a:t>Ibn</a:t>
            </a:r>
            <a:r>
              <a:rPr lang="en-US" sz="1400" b="1" dirty="0">
                <a:latin typeface="Batang" pitchFamily="18" charset="-127"/>
              </a:rPr>
              <a:t> </a:t>
            </a:r>
            <a:r>
              <a:rPr lang="en-US" sz="1400" b="1" dirty="0" err="1">
                <a:latin typeface="Batang" pitchFamily="18" charset="-127"/>
              </a:rPr>
              <a:t>Battuta</a:t>
            </a:r>
            <a:r>
              <a:rPr lang="en-US" sz="1400" b="1" dirty="0">
                <a:latin typeface="Batang" pitchFamily="18" charset="-127"/>
              </a:rPr>
              <a:t> set off for Mecca; he returned home three decades later as one of history’s great travelers…” </a:t>
            </a:r>
          </a:p>
          <a:p>
            <a:pPr algn="l"/>
            <a:endParaRPr lang="en-US" sz="1400" b="1" dirty="0">
              <a:latin typeface="Batang" pitchFamily="18" charset="-127"/>
            </a:endParaRPr>
          </a:p>
          <a:p>
            <a:pPr algn="l"/>
            <a:r>
              <a:rPr lang="en-US" sz="1400" b="1" dirty="0">
                <a:latin typeface="Arial Unicode MS" pitchFamily="34" charset="-128"/>
              </a:rPr>
              <a:t>National Geographic </a:t>
            </a:r>
          </a:p>
          <a:p>
            <a:pPr algn="l"/>
            <a:r>
              <a:rPr lang="en-US" sz="1400" b="1" dirty="0">
                <a:latin typeface="Arial Unicode MS" pitchFamily="34" charset="-128"/>
              </a:rPr>
              <a:t>1991.</a:t>
            </a:r>
          </a:p>
          <a:p>
            <a:pPr algn="l"/>
            <a:endParaRPr lang="en-US" sz="1400" b="1" dirty="0">
              <a:latin typeface="Arial Unicode MS" pitchFamily="34" charset="-128"/>
            </a:endParaRPr>
          </a:p>
          <a:p>
            <a:pPr algn="l"/>
            <a:endParaRPr lang="en-US" sz="1400" b="1" dirty="0">
              <a:latin typeface="Arial Unicode MS" pitchFamily="34" charset="-128"/>
            </a:endParaRPr>
          </a:p>
          <a:p>
            <a:pPr algn="l"/>
            <a:endParaRPr lang="en-US" sz="1400" b="1" dirty="0">
              <a:latin typeface="Arial Unicode MS" pitchFamily="34" charset="-128"/>
            </a:endParaRPr>
          </a:p>
          <a:p>
            <a:pPr algn="l"/>
            <a:endParaRPr lang="en-US" sz="1400" b="1" dirty="0">
              <a:latin typeface="Arial Unicode MS" pitchFamily="34" charset="-128"/>
            </a:endParaRPr>
          </a:p>
          <a:p>
            <a:pPr algn="l"/>
            <a:endParaRPr lang="en-US" sz="1400" b="1" dirty="0">
              <a:latin typeface="Arial Unicode MS" pitchFamily="34" charset="-128"/>
            </a:endParaRPr>
          </a:p>
        </p:txBody>
      </p:sp>
      <p:pic>
        <p:nvPicPr>
          <p:cNvPr id="2052" name="Picture 4" descr="C:\Documents and Settings\shithi\Desktop\ibnbatpict.gif"/>
          <p:cNvPicPr>
            <a:picLocks noChangeAspect="1" noChangeArrowheads="1"/>
          </p:cNvPicPr>
          <p:nvPr/>
        </p:nvPicPr>
        <p:blipFill>
          <a:blip r:embed="rId2" cstate="print"/>
          <a:srcRect/>
          <a:stretch>
            <a:fillRect/>
          </a:stretch>
        </p:blipFill>
        <p:spPr bwMode="auto">
          <a:xfrm>
            <a:off x="1066800" y="609600"/>
            <a:ext cx="4343400" cy="5500688"/>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Multiple journeys of Ibn Battuta</a:t>
            </a:r>
          </a:p>
        </p:txBody>
      </p:sp>
      <p:sp>
        <p:nvSpPr>
          <p:cNvPr id="16387" name="Content Placeholder 2"/>
          <p:cNvSpPr>
            <a:spLocks noGrp="1"/>
          </p:cNvSpPr>
          <p:nvPr>
            <p:ph idx="1"/>
          </p:nvPr>
        </p:nvSpPr>
        <p:spPr>
          <a:xfrm>
            <a:off x="0" y="1676400"/>
            <a:ext cx="9372600" cy="4495800"/>
          </a:xfrm>
        </p:spPr>
        <p:txBody>
          <a:bodyPr/>
          <a:lstStyle/>
          <a:p>
            <a:pPr marL="514350" indent="-514350" eaLnBrk="1" hangingPunct="1">
              <a:buFont typeface="Times New Roman" pitchFamily="18" charset="0"/>
              <a:buAutoNum type="arabicPeriod"/>
            </a:pPr>
            <a:r>
              <a:rPr lang="en-US" dirty="0" smtClean="0"/>
              <a:t>Pilgrimage to Mecca and Medina four times</a:t>
            </a:r>
          </a:p>
          <a:p>
            <a:pPr marL="514350" indent="-514350" eaLnBrk="1" hangingPunct="1">
              <a:buFont typeface="Times New Roman" pitchFamily="18" charset="0"/>
              <a:buAutoNum type="arabicPeriod"/>
            </a:pPr>
            <a:r>
              <a:rPr lang="en-US" dirty="0" smtClean="0"/>
              <a:t>Visited Islamic leaders, </a:t>
            </a:r>
            <a:r>
              <a:rPr lang="en-US" dirty="0" smtClean="0"/>
              <a:t>lodges, and </a:t>
            </a:r>
            <a:r>
              <a:rPr lang="en-US" dirty="0" smtClean="0"/>
              <a:t>shrines</a:t>
            </a:r>
            <a:endParaRPr lang="en-US" dirty="0" smtClean="0"/>
          </a:p>
          <a:p>
            <a:pPr marL="514350" indent="-514350" eaLnBrk="1" hangingPunct="1">
              <a:buFont typeface="Times New Roman" pitchFamily="18" charset="0"/>
              <a:buAutoNum type="arabicPeriod"/>
            </a:pPr>
            <a:r>
              <a:rPr lang="en-US" dirty="0" smtClean="0"/>
              <a:t>Sought </a:t>
            </a:r>
            <a:r>
              <a:rPr lang="en-US" dirty="0" smtClean="0"/>
              <a:t>legal scholars and their knowledge in </a:t>
            </a:r>
            <a:r>
              <a:rPr lang="en-US" dirty="0" smtClean="0"/>
              <a:t>larger cities</a:t>
            </a:r>
          </a:p>
          <a:p>
            <a:pPr marL="834390" lvl="1" indent="-514350">
              <a:buNone/>
            </a:pPr>
            <a:r>
              <a:rPr lang="en-US" dirty="0" smtClean="0"/>
              <a:t> </a:t>
            </a:r>
            <a:r>
              <a:rPr lang="en-US" dirty="0" smtClean="0"/>
              <a:t>       (Muslim Scholars!)</a:t>
            </a:r>
            <a:endParaRPr lang="en-US" dirty="0" smtClean="0"/>
          </a:p>
          <a:p>
            <a:pPr marL="514350" indent="-514350" eaLnBrk="1" hangingPunct="1">
              <a:buFont typeface="Times New Roman" pitchFamily="18" charset="0"/>
              <a:buAutoNum type="arabicPeriod"/>
            </a:pPr>
            <a:r>
              <a:rPr lang="en-US" dirty="0" smtClean="0"/>
              <a:t>Sought trade </a:t>
            </a:r>
            <a:r>
              <a:rPr lang="en-US" dirty="0" smtClean="0"/>
              <a:t>in the great capitals of Asia and </a:t>
            </a:r>
            <a:r>
              <a:rPr lang="en-US" dirty="0" smtClean="0"/>
              <a:t>Africa</a:t>
            </a:r>
            <a:endParaRPr lang="en-US" dirty="0" smtClean="0"/>
          </a:p>
        </p:txBody>
      </p:sp>
      <p:sp>
        <p:nvSpPr>
          <p:cNvPr id="16388" name="Slide Number Placeholder 3"/>
          <p:cNvSpPr>
            <a:spLocks noGrp="1"/>
          </p:cNvSpPr>
          <p:nvPr>
            <p:ph type="sldNum" sz="quarter" idx="12"/>
          </p:nvPr>
        </p:nvSpPr>
        <p:spPr/>
        <p:txBody>
          <a:bodyPr>
            <a:normAutofit fontScale="85000" lnSpcReduction="20000"/>
          </a:bodyPr>
          <a:lstStyle/>
          <a:p>
            <a:pPr>
              <a:defRPr/>
            </a:pPr>
            <a:fld id="{EA6AE7BD-6694-48DE-9B4F-583F4BFDD81B}" type="slidenum">
              <a:rPr lang="en-US" smtClean="0"/>
              <a:pPr>
                <a:defRPr/>
              </a:pPr>
              <a:t>27</a:t>
            </a:fld>
            <a:endParaRPr lang="en-US"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dirty="0" smtClean="0"/>
              <a:t>Journeys</a:t>
            </a:r>
            <a:endParaRPr lang="en-US" dirty="0" smtClean="0"/>
          </a:p>
        </p:txBody>
      </p:sp>
      <p:pic>
        <p:nvPicPr>
          <p:cNvPr id="6147" name="Content Placeholder 4" descr="battuta1.jpg"/>
          <p:cNvPicPr>
            <a:picLocks noGrp="1" noChangeAspect="1"/>
          </p:cNvPicPr>
          <p:nvPr>
            <p:ph idx="1"/>
          </p:nvPr>
        </p:nvPicPr>
        <p:blipFill>
          <a:blip r:embed="rId2" cstate="print"/>
          <a:srcRect/>
          <a:stretch>
            <a:fillRect/>
          </a:stretch>
        </p:blipFill>
        <p:spPr>
          <a:xfrm>
            <a:off x="3276600" y="152400"/>
            <a:ext cx="2982366" cy="1676400"/>
          </a:xfrm>
        </p:spPr>
      </p:pic>
      <p:sp>
        <p:nvSpPr>
          <p:cNvPr id="6148" name="Slide Number Placeholder 3"/>
          <p:cNvSpPr>
            <a:spLocks noGrp="1"/>
          </p:cNvSpPr>
          <p:nvPr>
            <p:ph type="sldNum" sz="quarter" idx="12"/>
          </p:nvPr>
        </p:nvSpPr>
        <p:spPr/>
        <p:txBody>
          <a:bodyPr>
            <a:normAutofit fontScale="85000" lnSpcReduction="20000"/>
          </a:bodyPr>
          <a:lstStyle/>
          <a:p>
            <a:pPr>
              <a:defRPr/>
            </a:pPr>
            <a:fld id="{76A47CA3-83BF-4175-95C4-52D4898FD61C}" type="slidenum">
              <a:rPr lang="en-US" smtClean="0"/>
              <a:pPr>
                <a:defRPr/>
              </a:pPr>
              <a:t>28</a:t>
            </a:fld>
            <a:endParaRPr lang="en-US" smtClean="0"/>
          </a:p>
        </p:txBody>
      </p:sp>
      <p:pic>
        <p:nvPicPr>
          <p:cNvPr id="5" name="Content Placeholder 4" descr="battuta2.jpg"/>
          <p:cNvPicPr>
            <a:picLocks noChangeAspect="1"/>
          </p:cNvPicPr>
          <p:nvPr/>
        </p:nvPicPr>
        <p:blipFill>
          <a:blip r:embed="rId3" cstate="print"/>
          <a:srcRect/>
          <a:stretch>
            <a:fillRect/>
          </a:stretch>
        </p:blipFill>
        <p:spPr>
          <a:xfrm>
            <a:off x="3505200" y="1981200"/>
            <a:ext cx="1887537" cy="2434805"/>
          </a:xfrm>
          <a:prstGeom prst="rect">
            <a:avLst/>
          </a:prstGeom>
        </p:spPr>
      </p:pic>
      <p:pic>
        <p:nvPicPr>
          <p:cNvPr id="6" name="Content Placeholder 4" descr="battuta3.jpg"/>
          <p:cNvPicPr>
            <a:picLocks noChangeAspect="1"/>
          </p:cNvPicPr>
          <p:nvPr/>
        </p:nvPicPr>
        <p:blipFill>
          <a:blip r:embed="rId4" cstate="print"/>
          <a:srcRect/>
          <a:stretch>
            <a:fillRect/>
          </a:stretch>
        </p:blipFill>
        <p:spPr>
          <a:xfrm>
            <a:off x="6477000" y="1600200"/>
            <a:ext cx="2155825" cy="2683909"/>
          </a:xfrm>
          <a:prstGeom prst="rect">
            <a:avLst/>
          </a:prstGeom>
        </p:spPr>
      </p:pic>
      <p:pic>
        <p:nvPicPr>
          <p:cNvPr id="7" name="Content Placeholder 4" descr="battuta4.jpg"/>
          <p:cNvPicPr>
            <a:picLocks noChangeAspect="1"/>
          </p:cNvPicPr>
          <p:nvPr/>
        </p:nvPicPr>
        <p:blipFill>
          <a:blip r:embed="rId5" cstate="print"/>
          <a:srcRect/>
          <a:stretch>
            <a:fillRect/>
          </a:stretch>
        </p:blipFill>
        <p:spPr>
          <a:xfrm>
            <a:off x="220988" y="2057400"/>
            <a:ext cx="2979412" cy="2209800"/>
          </a:xfrm>
          <a:prstGeom prst="rect">
            <a:avLst/>
          </a:prstGeom>
        </p:spPr>
      </p:pic>
      <p:pic>
        <p:nvPicPr>
          <p:cNvPr id="8" name="Content Placeholder 6" descr="battuta5.jpg"/>
          <p:cNvPicPr>
            <a:picLocks noChangeAspect="1"/>
          </p:cNvPicPr>
          <p:nvPr/>
        </p:nvPicPr>
        <p:blipFill>
          <a:blip r:embed="rId6" cstate="print"/>
          <a:srcRect/>
          <a:stretch>
            <a:fillRect/>
          </a:stretch>
        </p:blipFill>
        <p:spPr>
          <a:xfrm>
            <a:off x="3505200" y="4648200"/>
            <a:ext cx="2026902" cy="2057400"/>
          </a:xfrm>
          <a:prstGeom prst="rect">
            <a:avLst/>
          </a:prstGeom>
        </p:spPr>
      </p:pic>
      <p:pic>
        <p:nvPicPr>
          <p:cNvPr id="9" name="Content Placeholder 4" descr="battuta6.jpg"/>
          <p:cNvPicPr>
            <a:picLocks noChangeAspect="1"/>
          </p:cNvPicPr>
          <p:nvPr/>
        </p:nvPicPr>
        <p:blipFill>
          <a:blip r:embed="rId7" cstate="print"/>
          <a:srcRect/>
          <a:stretch>
            <a:fillRect/>
          </a:stretch>
        </p:blipFill>
        <p:spPr>
          <a:xfrm>
            <a:off x="5697454" y="4343400"/>
            <a:ext cx="3446546" cy="2514600"/>
          </a:xfrm>
          <a:prstGeom prst="rect">
            <a:avLst/>
          </a:prstGeom>
        </p:spPr>
      </p:pic>
      <p:pic>
        <p:nvPicPr>
          <p:cNvPr id="10" name="Content Placeholder 4" descr="battuta7.jpg"/>
          <p:cNvPicPr>
            <a:picLocks noChangeAspect="1"/>
          </p:cNvPicPr>
          <p:nvPr/>
        </p:nvPicPr>
        <p:blipFill>
          <a:blip r:embed="rId8" cstate="print"/>
          <a:srcRect/>
          <a:stretch>
            <a:fillRect/>
          </a:stretch>
        </p:blipFill>
        <p:spPr>
          <a:xfrm>
            <a:off x="0" y="4741399"/>
            <a:ext cx="3276600" cy="181180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533400" y="4114800"/>
            <a:ext cx="7696200" cy="2800767"/>
          </a:xfrm>
          <a:prstGeom prst="rect">
            <a:avLst/>
          </a:prstGeom>
          <a:noFill/>
          <a:ln w="9525">
            <a:noFill/>
            <a:miter lim="800000"/>
            <a:headEnd/>
            <a:tailEnd/>
          </a:ln>
          <a:effectLst/>
        </p:spPr>
        <p:txBody>
          <a:bodyPr wrap="square">
            <a:spAutoFit/>
          </a:bodyPr>
          <a:lstStyle/>
          <a:p>
            <a:endParaRPr lang="en-US" sz="1600" dirty="0"/>
          </a:p>
          <a:p>
            <a:r>
              <a:rPr lang="en-US" sz="1600" dirty="0" smtClean="0"/>
              <a:t>Trade </a:t>
            </a:r>
            <a:r>
              <a:rPr lang="en-US" sz="1600" dirty="0"/>
              <a:t>was the life-blood of the </a:t>
            </a:r>
            <a:r>
              <a:rPr lang="en-US" sz="1600" dirty="0" err="1"/>
              <a:t>Mamluk</a:t>
            </a:r>
            <a:r>
              <a:rPr lang="en-US" sz="1600" dirty="0"/>
              <a:t> Empire, and </a:t>
            </a:r>
            <a:r>
              <a:rPr lang="en-US" sz="1600" b="1" u="sng" dirty="0"/>
              <a:t>caravanserai</a:t>
            </a:r>
            <a:r>
              <a:rPr lang="en-US" sz="1600" dirty="0"/>
              <a:t> ("hotels" for caravan travelers) were built to encourage trade. One caravanserai for Syrian merchants had 360 lodgings above the storerooms and enough space for 4,000 guests at a time! </a:t>
            </a:r>
            <a:r>
              <a:rPr lang="en-US" sz="1600" dirty="0" err="1"/>
              <a:t>Ibn</a:t>
            </a:r>
            <a:r>
              <a:rPr lang="en-US" sz="1600" dirty="0"/>
              <a:t> </a:t>
            </a:r>
            <a:r>
              <a:rPr lang="en-US" sz="1600" dirty="0" err="1"/>
              <a:t>Battuta</a:t>
            </a:r>
            <a:r>
              <a:rPr lang="en-US" sz="1600" dirty="0"/>
              <a:t> would be staying at places like this built along the main trade routes.</a:t>
            </a:r>
          </a:p>
          <a:p>
            <a:endParaRPr lang="en-US" sz="1600" dirty="0"/>
          </a:p>
          <a:p>
            <a:r>
              <a:rPr lang="en-US" sz="1600" dirty="0">
                <a:cs typeface="Times New Roman" pitchFamily="18" charset="0"/>
              </a:rPr>
              <a:t>Written in the conventional literary style of the time, </a:t>
            </a:r>
            <a:r>
              <a:rPr lang="en-US" sz="1600" dirty="0" err="1">
                <a:cs typeface="Times New Roman" pitchFamily="18" charset="0"/>
              </a:rPr>
              <a:t>Ibn</a:t>
            </a:r>
            <a:r>
              <a:rPr lang="en-US" sz="1600" dirty="0">
                <a:cs typeface="Times New Roman" pitchFamily="18" charset="0"/>
              </a:rPr>
              <a:t> </a:t>
            </a:r>
            <a:r>
              <a:rPr lang="en-US" sz="1600" dirty="0" err="1">
                <a:cs typeface="Times New Roman" pitchFamily="18" charset="0"/>
              </a:rPr>
              <a:t>Battuta’s</a:t>
            </a:r>
            <a:r>
              <a:rPr lang="en-US" sz="1600" dirty="0">
                <a:cs typeface="Times New Roman" pitchFamily="18" charset="0"/>
              </a:rPr>
              <a:t> </a:t>
            </a:r>
            <a:r>
              <a:rPr lang="en-US" sz="1600" dirty="0" err="1">
                <a:cs typeface="Times New Roman" pitchFamily="18" charset="0"/>
              </a:rPr>
              <a:t>Rihla</a:t>
            </a:r>
            <a:r>
              <a:rPr lang="en-US" sz="1600" dirty="0">
                <a:cs typeface="Times New Roman" pitchFamily="18" charset="0"/>
              </a:rPr>
              <a:t> is a comprehensive survey of the personalities, places, governments, customs, and curiosities of the Muslim world in the second quarter of the fourteenth century.</a:t>
            </a:r>
            <a:endParaRPr lang="en-US" sz="1600" dirty="0"/>
          </a:p>
          <a:p>
            <a:pPr eaLnBrk="0" hangingPunct="0"/>
            <a:endParaRPr lang="en-US" sz="1600" dirty="0"/>
          </a:p>
          <a:p>
            <a:pPr eaLnBrk="0" hangingPunct="0"/>
            <a:endParaRPr lang="en-US" sz="1600" dirty="0"/>
          </a:p>
        </p:txBody>
      </p:sp>
      <p:pic>
        <p:nvPicPr>
          <p:cNvPr id="5126" name="Picture 6" descr="H:\Shithi\travel\96-103-005.jpg"/>
          <p:cNvPicPr>
            <a:picLocks noChangeAspect="1" noChangeArrowheads="1"/>
          </p:cNvPicPr>
          <p:nvPr/>
        </p:nvPicPr>
        <p:blipFill>
          <a:blip r:embed="rId2" cstate="print"/>
          <a:srcRect/>
          <a:stretch>
            <a:fillRect/>
          </a:stretch>
        </p:blipFill>
        <p:spPr bwMode="auto">
          <a:xfrm>
            <a:off x="0" y="0"/>
            <a:ext cx="9144000" cy="409369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28002" name="Picture 2" descr="http://www.afropop.org/img/world_music/african_music/ea/taarab/map.jpg"/>
          <p:cNvPicPr>
            <a:picLocks noChangeAspect="1" noChangeArrowheads="1"/>
          </p:cNvPicPr>
          <p:nvPr/>
        </p:nvPicPr>
        <p:blipFill>
          <a:blip r:embed="rId2" cstate="print"/>
          <a:srcRect/>
          <a:stretch>
            <a:fillRect/>
          </a:stretch>
        </p:blipFill>
        <p:spPr bwMode="auto">
          <a:xfrm>
            <a:off x="1295400" y="0"/>
            <a:ext cx="4495800" cy="3225738"/>
          </a:xfrm>
          <a:prstGeom prst="rect">
            <a:avLst/>
          </a:prstGeom>
          <a:noFill/>
        </p:spPr>
      </p:pic>
      <p:pic>
        <p:nvPicPr>
          <p:cNvPr id="128004" name="Picture 4" descr="http://static.howstuffworks.com/gif/willow/history-of-africa0.gif"/>
          <p:cNvPicPr>
            <a:picLocks noChangeAspect="1" noChangeArrowheads="1"/>
          </p:cNvPicPr>
          <p:nvPr/>
        </p:nvPicPr>
        <p:blipFill>
          <a:blip r:embed="rId3" cstate="print"/>
          <a:srcRect/>
          <a:stretch>
            <a:fillRect/>
          </a:stretch>
        </p:blipFill>
        <p:spPr bwMode="auto">
          <a:xfrm>
            <a:off x="1981200" y="3467100"/>
            <a:ext cx="3400425" cy="3390900"/>
          </a:xfrm>
          <a:prstGeom prst="rect">
            <a:avLst/>
          </a:prstGeom>
          <a:noFill/>
        </p:spPr>
      </p:pic>
      <p:pic>
        <p:nvPicPr>
          <p:cNvPr id="128006" name="Picture 6" descr="http://www.blackpast.org/files/blackpast_images/East_African_City_States.jpg"/>
          <p:cNvPicPr>
            <a:picLocks noChangeAspect="1" noChangeArrowheads="1"/>
          </p:cNvPicPr>
          <p:nvPr/>
        </p:nvPicPr>
        <p:blipFill>
          <a:blip r:embed="rId4" cstate="print"/>
          <a:srcRect/>
          <a:stretch>
            <a:fillRect/>
          </a:stretch>
        </p:blipFill>
        <p:spPr bwMode="auto">
          <a:xfrm>
            <a:off x="6324600" y="0"/>
            <a:ext cx="2819400" cy="68580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Kilwa</a:t>
            </a:r>
            <a:endParaRPr lang="en-US" dirty="0"/>
          </a:p>
        </p:txBody>
      </p:sp>
      <p:sp>
        <p:nvSpPr>
          <p:cNvPr id="3" name="Content Placeholder 2"/>
          <p:cNvSpPr>
            <a:spLocks noGrp="1"/>
          </p:cNvSpPr>
          <p:nvPr>
            <p:ph sz="quarter" idx="1"/>
          </p:nvPr>
        </p:nvSpPr>
        <p:spPr/>
        <p:txBody>
          <a:bodyPr/>
          <a:lstStyle/>
          <a:p>
            <a:endParaRPr lang="en-US"/>
          </a:p>
        </p:txBody>
      </p:sp>
      <p:pic>
        <p:nvPicPr>
          <p:cNvPr id="20482" name="Picture 2" descr="http://www.concept-reisen.de/fotos/dersden/KilwaRuins6.jpg"/>
          <p:cNvPicPr>
            <a:picLocks noChangeAspect="1" noChangeArrowheads="1"/>
          </p:cNvPicPr>
          <p:nvPr/>
        </p:nvPicPr>
        <p:blipFill>
          <a:blip r:embed="rId2" cstate="print"/>
          <a:srcRect/>
          <a:stretch>
            <a:fillRect/>
          </a:stretch>
        </p:blipFill>
        <p:spPr bwMode="auto">
          <a:xfrm>
            <a:off x="0" y="2362200"/>
            <a:ext cx="2830557" cy="2237954"/>
          </a:xfrm>
          <a:prstGeom prst="rect">
            <a:avLst/>
          </a:prstGeom>
          <a:noFill/>
        </p:spPr>
      </p:pic>
      <p:pic>
        <p:nvPicPr>
          <p:cNvPr id="20484" name="Picture 4" descr="http://www.baobabvillage.com/Pic_Lib_Kilwa/Pics_Kilwa/Mosque_BG.jpg"/>
          <p:cNvPicPr>
            <a:picLocks noChangeAspect="1" noChangeArrowheads="1"/>
          </p:cNvPicPr>
          <p:nvPr/>
        </p:nvPicPr>
        <p:blipFill>
          <a:blip r:embed="rId3" cstate="print"/>
          <a:srcRect/>
          <a:stretch>
            <a:fillRect/>
          </a:stretch>
        </p:blipFill>
        <p:spPr bwMode="auto">
          <a:xfrm>
            <a:off x="2984500" y="4724400"/>
            <a:ext cx="2844800" cy="2133600"/>
          </a:xfrm>
          <a:prstGeom prst="rect">
            <a:avLst/>
          </a:prstGeom>
          <a:noFill/>
        </p:spPr>
      </p:pic>
      <p:pic>
        <p:nvPicPr>
          <p:cNvPr id="20486" name="Picture 6" descr="http://farm2.static.flickr.com/1365/1384711341_c21751c620.jpg"/>
          <p:cNvPicPr>
            <a:picLocks noChangeAspect="1" noChangeArrowheads="1"/>
          </p:cNvPicPr>
          <p:nvPr/>
        </p:nvPicPr>
        <p:blipFill>
          <a:blip r:embed="rId4" cstate="print"/>
          <a:srcRect/>
          <a:stretch>
            <a:fillRect/>
          </a:stretch>
        </p:blipFill>
        <p:spPr bwMode="auto">
          <a:xfrm>
            <a:off x="5867400" y="2438400"/>
            <a:ext cx="3314700" cy="4419600"/>
          </a:xfrm>
          <a:prstGeom prst="rect">
            <a:avLst/>
          </a:prstGeom>
          <a:noFill/>
        </p:spPr>
      </p:pic>
      <p:pic>
        <p:nvPicPr>
          <p:cNvPr id="20488" name="Picture 8" descr="http://farm3.static.flickr.com/2330/1691476567_7a8d97f235.jpg"/>
          <p:cNvPicPr>
            <a:picLocks noChangeAspect="1" noChangeArrowheads="1"/>
          </p:cNvPicPr>
          <p:nvPr/>
        </p:nvPicPr>
        <p:blipFill>
          <a:blip r:embed="rId5" cstate="print"/>
          <a:srcRect/>
          <a:stretch>
            <a:fillRect/>
          </a:stretch>
        </p:blipFill>
        <p:spPr bwMode="auto">
          <a:xfrm>
            <a:off x="0" y="4686300"/>
            <a:ext cx="2895600" cy="2171700"/>
          </a:xfrm>
          <a:prstGeom prst="rect">
            <a:avLst/>
          </a:prstGeom>
          <a:noFill/>
        </p:spPr>
      </p:pic>
      <p:pic>
        <p:nvPicPr>
          <p:cNvPr id="20490" name="Picture 10" descr="http://i.images.cdn.fotopedia.com/flickr-3356024880-hd/World_Heritage_Sites/Africa/East_Africa/Tanzania/Ruins_in_Kilwa_Kisiwani_and_Ruins_of_Songo_Mnara/Tanzania-Kilwa_Kisiwani-hd.jpg"/>
          <p:cNvPicPr>
            <a:picLocks noChangeAspect="1" noChangeArrowheads="1"/>
          </p:cNvPicPr>
          <p:nvPr/>
        </p:nvPicPr>
        <p:blipFill>
          <a:blip r:embed="rId6" cstate="print"/>
          <a:srcRect/>
          <a:stretch>
            <a:fillRect/>
          </a:stretch>
        </p:blipFill>
        <p:spPr bwMode="auto">
          <a:xfrm>
            <a:off x="4572000" y="0"/>
            <a:ext cx="3352800" cy="2370325"/>
          </a:xfrm>
          <a:prstGeom prst="rect">
            <a:avLst/>
          </a:prstGeom>
          <a:noFill/>
        </p:spPr>
      </p:pic>
      <p:pic>
        <p:nvPicPr>
          <p:cNvPr id="20492" name="Picture 12" descr="http://www.britishmuseum.org/images/Week12_kilwa.jpg"/>
          <p:cNvPicPr>
            <a:picLocks noChangeAspect="1" noChangeArrowheads="1"/>
          </p:cNvPicPr>
          <p:nvPr/>
        </p:nvPicPr>
        <p:blipFill>
          <a:blip r:embed="rId7" cstate="print"/>
          <a:srcRect/>
          <a:stretch>
            <a:fillRect/>
          </a:stretch>
        </p:blipFill>
        <p:spPr bwMode="auto">
          <a:xfrm>
            <a:off x="2133600" y="152399"/>
            <a:ext cx="2057400" cy="2076105"/>
          </a:xfrm>
          <a:prstGeom prst="rect">
            <a:avLst/>
          </a:prstGeom>
          <a:noFill/>
        </p:spPr>
      </p:pic>
      <p:pic>
        <p:nvPicPr>
          <p:cNvPr id="20494" name="Picture 14" descr="http://farm3.static.flickr.com/2389/1692331156_9f924f0ba6.jpg"/>
          <p:cNvPicPr>
            <a:picLocks noChangeAspect="1" noChangeArrowheads="1"/>
          </p:cNvPicPr>
          <p:nvPr/>
        </p:nvPicPr>
        <p:blipFill>
          <a:blip r:embed="rId8" cstate="print"/>
          <a:srcRect/>
          <a:stretch>
            <a:fillRect/>
          </a:stretch>
        </p:blipFill>
        <p:spPr bwMode="auto">
          <a:xfrm>
            <a:off x="2895600" y="2438400"/>
            <a:ext cx="2933700" cy="22002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Aksum (also spelled Axum)</a:t>
            </a:r>
            <a:endParaRPr lang="en-US" dirty="0"/>
          </a:p>
        </p:txBody>
      </p:sp>
      <p:sp>
        <p:nvSpPr>
          <p:cNvPr id="3" name="Content Placeholder 2"/>
          <p:cNvSpPr>
            <a:spLocks noGrp="1"/>
          </p:cNvSpPr>
          <p:nvPr>
            <p:ph sz="quarter" idx="1"/>
          </p:nvPr>
        </p:nvSpPr>
        <p:spPr/>
        <p:txBody>
          <a:bodyPr/>
          <a:lstStyle/>
          <a:p>
            <a:r>
              <a:rPr lang="en-US" dirty="0" smtClean="0"/>
              <a:t>Trading and naval power</a:t>
            </a:r>
          </a:p>
          <a:p>
            <a:r>
              <a:rPr lang="en-US" dirty="0" smtClean="0"/>
              <a:t>Ethiopia</a:t>
            </a:r>
          </a:p>
          <a:p>
            <a:r>
              <a:rPr lang="en-US" dirty="0" smtClean="0"/>
              <a:t>World Heritage Site</a:t>
            </a:r>
          </a:p>
          <a:p>
            <a:r>
              <a:rPr lang="en-US" dirty="0" err="1" smtClean="0"/>
              <a:t>Aksumite</a:t>
            </a:r>
            <a:r>
              <a:rPr lang="en-US" dirty="0" smtClean="0"/>
              <a:t> Kingdom</a:t>
            </a:r>
          </a:p>
          <a:p>
            <a:pPr lvl="1"/>
            <a:r>
              <a:rPr lang="en-US" dirty="0" smtClean="0"/>
              <a:t>Center for marine trading</a:t>
            </a:r>
          </a:p>
          <a:p>
            <a:r>
              <a:rPr lang="en-US" dirty="0" smtClean="0"/>
              <a:t>Holiest city in Ethiopia</a:t>
            </a:r>
          </a:p>
          <a:p>
            <a:pPr lvl="1"/>
            <a:r>
              <a:rPr lang="en-US" dirty="0" smtClean="0"/>
              <a:t>Ark of the Covenant?</a:t>
            </a:r>
          </a:p>
          <a:p>
            <a:endParaRPr lang="en-US" dirty="0"/>
          </a:p>
        </p:txBody>
      </p:sp>
      <p:pic>
        <p:nvPicPr>
          <p:cNvPr id="126978" name="Picture 2" descr="http://upload.wikimedia.org/wikipedia/commons/thumb/7/7f/Church_Our_Lady_Mary_Zion_Axum_Ethio.jpg/220px-Church_Our_Lady_Mary_Zion_Axum_Ethio.jpg"/>
          <p:cNvPicPr>
            <a:picLocks noChangeAspect="1" noChangeArrowheads="1"/>
          </p:cNvPicPr>
          <p:nvPr/>
        </p:nvPicPr>
        <p:blipFill>
          <a:blip r:embed="rId2" cstate="print"/>
          <a:srcRect/>
          <a:stretch>
            <a:fillRect/>
          </a:stretch>
        </p:blipFill>
        <p:spPr bwMode="auto">
          <a:xfrm>
            <a:off x="5334000" y="4038600"/>
            <a:ext cx="3810000" cy="2545773"/>
          </a:xfrm>
          <a:prstGeom prst="rect">
            <a:avLst/>
          </a:prstGeom>
          <a:noFill/>
        </p:spPr>
      </p:pic>
      <p:pic>
        <p:nvPicPr>
          <p:cNvPr id="126980" name="Picture 4" descr="File:Ark of the Covenant church in Axum Ethiopia.jpg"/>
          <p:cNvPicPr>
            <a:picLocks noChangeAspect="1" noChangeArrowheads="1"/>
          </p:cNvPicPr>
          <p:nvPr/>
        </p:nvPicPr>
        <p:blipFill>
          <a:blip r:embed="rId3" cstate="print"/>
          <a:srcRect/>
          <a:stretch>
            <a:fillRect/>
          </a:stretch>
        </p:blipFill>
        <p:spPr bwMode="auto">
          <a:xfrm>
            <a:off x="5791200" y="1524000"/>
            <a:ext cx="3204284" cy="240030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153400" cy="990600"/>
          </a:xfrm>
        </p:spPr>
        <p:txBody>
          <a:bodyPr/>
          <a:lstStyle/>
          <a:p>
            <a:r>
              <a:rPr lang="en-US" dirty="0" smtClean="0"/>
              <a:t>Aksum – World Heritage Site</a:t>
            </a:r>
            <a:endParaRPr lang="en-US" dirty="0"/>
          </a:p>
        </p:txBody>
      </p:sp>
      <p:sp>
        <p:nvSpPr>
          <p:cNvPr id="3" name="Content Placeholder 2"/>
          <p:cNvSpPr>
            <a:spLocks noGrp="1"/>
          </p:cNvSpPr>
          <p:nvPr>
            <p:ph sz="quarter" idx="1"/>
          </p:nvPr>
        </p:nvSpPr>
        <p:spPr/>
        <p:txBody>
          <a:bodyPr/>
          <a:lstStyle/>
          <a:p>
            <a:endParaRPr lang="en-US"/>
          </a:p>
        </p:txBody>
      </p:sp>
      <p:pic>
        <p:nvPicPr>
          <p:cNvPr id="21506" name="Picture 2" descr="http://www.historyforkids.org/learn/africa/architecture/pictures/lalibella.jpg"/>
          <p:cNvPicPr>
            <a:picLocks noChangeAspect="1" noChangeArrowheads="1"/>
          </p:cNvPicPr>
          <p:nvPr/>
        </p:nvPicPr>
        <p:blipFill>
          <a:blip r:embed="rId2" cstate="print"/>
          <a:srcRect/>
          <a:stretch>
            <a:fillRect/>
          </a:stretch>
        </p:blipFill>
        <p:spPr bwMode="auto">
          <a:xfrm>
            <a:off x="2971800" y="1752600"/>
            <a:ext cx="2590800" cy="1753109"/>
          </a:xfrm>
          <a:prstGeom prst="rect">
            <a:avLst/>
          </a:prstGeom>
          <a:noFill/>
        </p:spPr>
      </p:pic>
      <p:pic>
        <p:nvPicPr>
          <p:cNvPr id="21508" name="Picture 4" descr="http://www.travel-pictures-gallery.com/pics/ethiopia/ethi0035.jpg"/>
          <p:cNvPicPr>
            <a:picLocks noChangeAspect="1" noChangeArrowheads="1"/>
          </p:cNvPicPr>
          <p:nvPr/>
        </p:nvPicPr>
        <p:blipFill>
          <a:blip r:embed="rId3" cstate="print"/>
          <a:srcRect/>
          <a:stretch>
            <a:fillRect/>
          </a:stretch>
        </p:blipFill>
        <p:spPr bwMode="auto">
          <a:xfrm>
            <a:off x="5724525" y="1714499"/>
            <a:ext cx="3419475" cy="5143501"/>
          </a:xfrm>
          <a:prstGeom prst="rect">
            <a:avLst/>
          </a:prstGeom>
          <a:noFill/>
        </p:spPr>
      </p:pic>
      <p:pic>
        <p:nvPicPr>
          <p:cNvPr id="21510" name="Picture 6" descr="http://sis-giantempires-afroeurasia.wikispaces.com/file/view/Axum1.jpg/50065625/Axum1.jpg"/>
          <p:cNvPicPr>
            <a:picLocks noChangeAspect="1" noChangeArrowheads="1"/>
          </p:cNvPicPr>
          <p:nvPr/>
        </p:nvPicPr>
        <p:blipFill>
          <a:blip r:embed="rId4" cstate="print"/>
          <a:srcRect/>
          <a:stretch>
            <a:fillRect/>
          </a:stretch>
        </p:blipFill>
        <p:spPr bwMode="auto">
          <a:xfrm>
            <a:off x="685800" y="3686174"/>
            <a:ext cx="4762500" cy="3171826"/>
          </a:xfrm>
          <a:prstGeom prst="rect">
            <a:avLst/>
          </a:prstGeom>
          <a:noFill/>
        </p:spPr>
      </p:pic>
      <p:pic>
        <p:nvPicPr>
          <p:cNvPr id="21512" name="Picture 8" descr="http://wikitravel.org/upload/shared/thumb/d/de/Aksum_church.jpg/400px-Aksum_church.jpg"/>
          <p:cNvPicPr>
            <a:picLocks noChangeAspect="1" noChangeArrowheads="1"/>
          </p:cNvPicPr>
          <p:nvPr/>
        </p:nvPicPr>
        <p:blipFill>
          <a:blip r:embed="rId5" cstate="print"/>
          <a:srcRect/>
          <a:stretch>
            <a:fillRect/>
          </a:stretch>
        </p:blipFill>
        <p:spPr bwMode="auto">
          <a:xfrm>
            <a:off x="0" y="1562100"/>
            <a:ext cx="2895600" cy="21717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Zimbabwe</a:t>
            </a:r>
            <a:endParaRPr lang="en-US" dirty="0"/>
          </a:p>
        </p:txBody>
      </p:sp>
      <p:sp>
        <p:nvSpPr>
          <p:cNvPr id="3" name="Content Placeholder 2"/>
          <p:cNvSpPr>
            <a:spLocks noGrp="1"/>
          </p:cNvSpPr>
          <p:nvPr>
            <p:ph sz="quarter" idx="1"/>
          </p:nvPr>
        </p:nvSpPr>
        <p:spPr/>
        <p:txBody>
          <a:bodyPr/>
          <a:lstStyle/>
          <a:p>
            <a:r>
              <a:rPr lang="en-US" dirty="0" smtClean="0"/>
              <a:t>World Heritage Site</a:t>
            </a:r>
          </a:p>
          <a:p>
            <a:r>
              <a:rPr lang="en-US" dirty="0" smtClean="0"/>
              <a:t>11</a:t>
            </a:r>
            <a:r>
              <a:rPr lang="en-US" baseline="30000" dirty="0" smtClean="0"/>
              <a:t>th</a:t>
            </a:r>
            <a:r>
              <a:rPr lang="en-US" dirty="0" smtClean="0"/>
              <a:t> Century </a:t>
            </a:r>
          </a:p>
          <a:p>
            <a:r>
              <a:rPr lang="en-US" dirty="0" smtClean="0"/>
              <a:t>Stone walls</a:t>
            </a:r>
          </a:p>
          <a:p>
            <a:r>
              <a:rPr lang="en-US" dirty="0" smtClean="0"/>
              <a:t>Monuments</a:t>
            </a:r>
          </a:p>
          <a:p>
            <a:r>
              <a:rPr lang="en-US" dirty="0" smtClean="0"/>
              <a:t>Palaces</a:t>
            </a:r>
          </a:p>
          <a:p>
            <a:r>
              <a:rPr lang="en-US" dirty="0" smtClean="0"/>
              <a:t>Complex Civilization</a:t>
            </a:r>
          </a:p>
          <a:p>
            <a:r>
              <a:rPr lang="en-US" dirty="0" smtClean="0"/>
              <a:t>Racism</a:t>
            </a:r>
          </a:p>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Swahili 2 Map"/>
          <p:cNvPicPr>
            <a:picLocks noChangeAspect="1" noChangeArrowheads="1"/>
          </p:cNvPicPr>
          <p:nvPr/>
        </p:nvPicPr>
        <p:blipFill>
          <a:blip r:embed="rId3" cstate="print"/>
          <a:srcRect/>
          <a:stretch>
            <a:fillRect/>
          </a:stretch>
        </p:blipFill>
        <p:spPr bwMode="auto">
          <a:xfrm>
            <a:off x="533400" y="838200"/>
            <a:ext cx="2057400" cy="5410200"/>
          </a:xfrm>
          <a:prstGeom prst="rect">
            <a:avLst/>
          </a:prstGeom>
          <a:noFill/>
          <a:ln w="9525">
            <a:noFill/>
            <a:miter lim="800000"/>
            <a:headEnd/>
            <a:tailEnd/>
          </a:ln>
        </p:spPr>
      </p:pic>
      <p:pic>
        <p:nvPicPr>
          <p:cNvPr id="80899" name="Picture 3" descr="GreatZimbabwe1">
            <a:hlinkClick r:id="rId4"/>
          </p:cNvPr>
          <p:cNvPicPr>
            <a:picLocks noChangeAspect="1" noChangeArrowheads="1"/>
          </p:cNvPicPr>
          <p:nvPr/>
        </p:nvPicPr>
        <p:blipFill>
          <a:blip r:embed="rId5" cstate="print"/>
          <a:srcRect/>
          <a:stretch>
            <a:fillRect/>
          </a:stretch>
        </p:blipFill>
        <p:spPr bwMode="auto">
          <a:xfrm>
            <a:off x="3124200" y="2895600"/>
            <a:ext cx="4191000" cy="3276600"/>
          </a:xfrm>
          <a:prstGeom prst="rect">
            <a:avLst/>
          </a:prstGeom>
          <a:noFill/>
          <a:ln w="9525">
            <a:noFill/>
            <a:miter lim="800000"/>
            <a:headEnd/>
            <a:tailEnd/>
          </a:ln>
        </p:spPr>
      </p:pic>
      <p:pic>
        <p:nvPicPr>
          <p:cNvPr id="80900" name="Picture 4" descr="zim3"/>
          <p:cNvPicPr>
            <a:picLocks noChangeAspect="1" noChangeArrowheads="1"/>
          </p:cNvPicPr>
          <p:nvPr/>
        </p:nvPicPr>
        <p:blipFill>
          <a:blip r:embed="rId6" cstate="print"/>
          <a:srcRect/>
          <a:stretch>
            <a:fillRect/>
          </a:stretch>
        </p:blipFill>
        <p:spPr bwMode="auto">
          <a:xfrm>
            <a:off x="3429000" y="914400"/>
            <a:ext cx="2895600" cy="1752600"/>
          </a:xfrm>
          <a:prstGeom prst="rect">
            <a:avLst/>
          </a:prstGeom>
          <a:noFill/>
          <a:ln w="9525">
            <a:noFill/>
            <a:miter lim="800000"/>
            <a:headEnd/>
            <a:tailEnd/>
          </a:ln>
        </p:spPr>
      </p:pic>
      <p:sp>
        <p:nvSpPr>
          <p:cNvPr id="80901" name="Line 5"/>
          <p:cNvSpPr>
            <a:spLocks noChangeShapeType="1"/>
          </p:cNvSpPr>
          <p:nvPr/>
        </p:nvSpPr>
        <p:spPr bwMode="auto">
          <a:xfrm flipV="1">
            <a:off x="1143000" y="2057400"/>
            <a:ext cx="2743200" cy="3810000"/>
          </a:xfrm>
          <a:prstGeom prst="line">
            <a:avLst/>
          </a:prstGeom>
          <a:noFill/>
          <a:ln w="50800">
            <a:solidFill>
              <a:srgbClr val="FFFF00"/>
            </a:solidFill>
            <a:prstDash val="sysDot"/>
            <a:round/>
            <a:headEnd/>
            <a:tailEnd type="triangle" w="med" len="med"/>
          </a:ln>
        </p:spPr>
        <p:txBody>
          <a:bodyPr/>
          <a:lstStyle/>
          <a:p>
            <a:endParaRPr lang="en-US"/>
          </a:p>
        </p:txBody>
      </p:sp>
      <p:sp>
        <p:nvSpPr>
          <p:cNvPr id="80902" name="Line 6"/>
          <p:cNvSpPr>
            <a:spLocks noChangeShapeType="1"/>
          </p:cNvSpPr>
          <p:nvPr/>
        </p:nvSpPr>
        <p:spPr bwMode="auto">
          <a:xfrm flipV="1">
            <a:off x="1905000" y="4876800"/>
            <a:ext cx="2286000" cy="1143000"/>
          </a:xfrm>
          <a:prstGeom prst="line">
            <a:avLst/>
          </a:prstGeom>
          <a:noFill/>
          <a:ln w="50800">
            <a:solidFill>
              <a:srgbClr val="FFFF00"/>
            </a:solidFill>
            <a:prstDash val="sysDot"/>
            <a:round/>
            <a:headEnd/>
            <a:tailEnd type="triangle" w="med" len="med"/>
          </a:ln>
        </p:spPr>
        <p:txBody>
          <a:bodyPr/>
          <a:lstStyle/>
          <a:p>
            <a:endParaRPr lang="en-US"/>
          </a:p>
        </p:txBody>
      </p:sp>
      <p:sp>
        <p:nvSpPr>
          <p:cNvPr id="80903" name="Line 7"/>
          <p:cNvSpPr>
            <a:spLocks noChangeShapeType="1"/>
          </p:cNvSpPr>
          <p:nvPr/>
        </p:nvSpPr>
        <p:spPr bwMode="auto">
          <a:xfrm flipV="1">
            <a:off x="1295400" y="1981200"/>
            <a:ext cx="6248400" cy="4038600"/>
          </a:xfrm>
          <a:prstGeom prst="line">
            <a:avLst/>
          </a:prstGeom>
          <a:noFill/>
          <a:ln w="50800">
            <a:solidFill>
              <a:srgbClr val="FFFF00"/>
            </a:solidFill>
            <a:prstDash val="sysDot"/>
            <a:round/>
            <a:headEnd/>
            <a:tailEnd type="triangle" w="med" len="med"/>
          </a:ln>
        </p:spPr>
        <p:txBody>
          <a:bodyPr/>
          <a:lstStyle/>
          <a:p>
            <a:endParaRPr lang="en-US"/>
          </a:p>
        </p:txBody>
      </p:sp>
      <p:sp>
        <p:nvSpPr>
          <p:cNvPr id="80904" name="Text Box 8"/>
          <p:cNvSpPr txBox="1">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r>
              <a:rPr lang="en-US" sz="3600" dirty="0" smtClean="0"/>
              <a:t>GREAT </a:t>
            </a:r>
            <a:r>
              <a:rPr lang="en-US" sz="3200" dirty="0" smtClean="0">
                <a:solidFill>
                  <a:schemeClr val="accent2"/>
                </a:solidFill>
              </a:rPr>
              <a:t>ZIMBABWE (World Heritage Site)</a:t>
            </a:r>
            <a:endParaRPr lang="en-US" sz="2400" dirty="0">
              <a:latin typeface="Times New Roman" pitchFamily="18" charset="0"/>
            </a:endParaRPr>
          </a:p>
        </p:txBody>
      </p:sp>
      <p:pic>
        <p:nvPicPr>
          <p:cNvPr id="80905" name="Picture 9" descr="zimbabwei4">
            <a:hlinkClick r:id="rId7"/>
          </p:cNvPr>
          <p:cNvPicPr>
            <a:picLocks noChangeAspect="1" noChangeArrowheads="1"/>
          </p:cNvPicPr>
          <p:nvPr/>
        </p:nvPicPr>
        <p:blipFill>
          <a:blip r:embed="rId8" cstate="print"/>
          <a:srcRect/>
          <a:stretch>
            <a:fillRect/>
          </a:stretch>
        </p:blipFill>
        <p:spPr bwMode="auto">
          <a:xfrm>
            <a:off x="7543800" y="762000"/>
            <a:ext cx="1439863" cy="3063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0904"/>
                                        </p:tgtEl>
                                        <p:attrNameLst>
                                          <p:attrName>style.visibility</p:attrName>
                                        </p:attrNameLst>
                                      </p:cBhvr>
                                      <p:to>
                                        <p:strVal val="visible"/>
                                      </p:to>
                                    </p:set>
                                    <p:anim calcmode="lin" valueType="num">
                                      <p:cBhvr additive="base">
                                        <p:cTn id="7" dur="500" fill="hold"/>
                                        <p:tgtEl>
                                          <p:spTgt spid="80904"/>
                                        </p:tgtEl>
                                        <p:attrNameLst>
                                          <p:attrName>ppt_x</p:attrName>
                                        </p:attrNameLst>
                                      </p:cBhvr>
                                      <p:tavLst>
                                        <p:tav tm="0">
                                          <p:val>
                                            <p:strVal val="#ppt_x"/>
                                          </p:val>
                                        </p:tav>
                                        <p:tav tm="100000">
                                          <p:val>
                                            <p:strVal val="#ppt_x"/>
                                          </p:val>
                                        </p:tav>
                                      </p:tavLst>
                                    </p:anim>
                                    <p:anim calcmode="lin" valueType="num">
                                      <p:cBhvr additive="base">
                                        <p:cTn id="8" dur="500" fill="hold"/>
                                        <p:tgtEl>
                                          <p:spTgt spid="8090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80898"/>
                                        </p:tgtEl>
                                        <p:attrNameLst>
                                          <p:attrName>style.visibility</p:attrName>
                                        </p:attrNameLst>
                                      </p:cBhvr>
                                      <p:to>
                                        <p:strVal val="visible"/>
                                      </p:to>
                                    </p:set>
                                    <p:animEffect transition="in" filter="blinds(horizontal)">
                                      <p:cBhvr>
                                        <p:cTn id="13" dur="500"/>
                                        <p:tgtEl>
                                          <p:spTgt spid="80898"/>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80899"/>
                                        </p:tgtEl>
                                        <p:attrNameLst>
                                          <p:attrName>style.visibility</p:attrName>
                                        </p:attrNameLst>
                                      </p:cBhvr>
                                      <p:to>
                                        <p:strVal val="visible"/>
                                      </p:to>
                                    </p:set>
                                    <p:anim calcmode="lin" valueType="num">
                                      <p:cBhvr>
                                        <p:cTn id="18" dur="500" fill="hold"/>
                                        <p:tgtEl>
                                          <p:spTgt spid="80899"/>
                                        </p:tgtEl>
                                        <p:attrNameLst>
                                          <p:attrName>ppt_w</p:attrName>
                                        </p:attrNameLst>
                                      </p:cBhvr>
                                      <p:tavLst>
                                        <p:tav tm="0">
                                          <p:val>
                                            <p:fltVal val="0"/>
                                          </p:val>
                                        </p:tav>
                                        <p:tav tm="100000">
                                          <p:val>
                                            <p:strVal val="#ppt_w"/>
                                          </p:val>
                                        </p:tav>
                                      </p:tavLst>
                                    </p:anim>
                                    <p:anim calcmode="lin" valueType="num">
                                      <p:cBhvr>
                                        <p:cTn id="19" dur="500" fill="hold"/>
                                        <p:tgtEl>
                                          <p:spTgt spid="8089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80900"/>
                                        </p:tgtEl>
                                        <p:attrNameLst>
                                          <p:attrName>style.visibility</p:attrName>
                                        </p:attrNameLst>
                                      </p:cBhvr>
                                      <p:to>
                                        <p:strVal val="visible"/>
                                      </p:to>
                                    </p:set>
                                    <p:anim calcmode="lin" valueType="num">
                                      <p:cBhvr additive="base">
                                        <p:cTn id="24" dur="500" fill="hold"/>
                                        <p:tgtEl>
                                          <p:spTgt spid="80900"/>
                                        </p:tgtEl>
                                        <p:attrNameLst>
                                          <p:attrName>ppt_x</p:attrName>
                                        </p:attrNameLst>
                                      </p:cBhvr>
                                      <p:tavLst>
                                        <p:tav tm="0">
                                          <p:val>
                                            <p:strVal val="#ppt_x"/>
                                          </p:val>
                                        </p:tav>
                                        <p:tav tm="100000">
                                          <p:val>
                                            <p:strVal val="#ppt_x"/>
                                          </p:val>
                                        </p:tav>
                                      </p:tavLst>
                                    </p:anim>
                                    <p:anim calcmode="lin" valueType="num">
                                      <p:cBhvr additive="base">
                                        <p:cTn id="25" dur="500" fill="hold"/>
                                        <p:tgtEl>
                                          <p:spTgt spid="80900"/>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80902"/>
                                        </p:tgtEl>
                                        <p:attrNameLst>
                                          <p:attrName>style.visibility</p:attrName>
                                        </p:attrNameLst>
                                      </p:cBhvr>
                                      <p:to>
                                        <p:strVal val="visible"/>
                                      </p:to>
                                    </p:set>
                                    <p:anim calcmode="lin" valueType="num">
                                      <p:cBhvr additive="base">
                                        <p:cTn id="30" dur="500" fill="hold"/>
                                        <p:tgtEl>
                                          <p:spTgt spid="80902"/>
                                        </p:tgtEl>
                                        <p:attrNameLst>
                                          <p:attrName>ppt_x</p:attrName>
                                        </p:attrNameLst>
                                      </p:cBhvr>
                                      <p:tavLst>
                                        <p:tav tm="0">
                                          <p:val>
                                            <p:strVal val="0-#ppt_w/2"/>
                                          </p:val>
                                        </p:tav>
                                        <p:tav tm="100000">
                                          <p:val>
                                            <p:strVal val="#ppt_x"/>
                                          </p:val>
                                        </p:tav>
                                      </p:tavLst>
                                    </p:anim>
                                    <p:anim calcmode="lin" valueType="num">
                                      <p:cBhvr additive="base">
                                        <p:cTn id="31" dur="500" fill="hold"/>
                                        <p:tgtEl>
                                          <p:spTgt spid="8090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80901"/>
                                        </p:tgtEl>
                                        <p:attrNameLst>
                                          <p:attrName>style.visibility</p:attrName>
                                        </p:attrNameLst>
                                      </p:cBhvr>
                                      <p:to>
                                        <p:strVal val="visible"/>
                                      </p:to>
                                    </p:set>
                                    <p:anim calcmode="lin" valueType="num">
                                      <p:cBhvr additive="base">
                                        <p:cTn id="36" dur="500" fill="hold"/>
                                        <p:tgtEl>
                                          <p:spTgt spid="80901"/>
                                        </p:tgtEl>
                                        <p:attrNameLst>
                                          <p:attrName>ppt_x</p:attrName>
                                        </p:attrNameLst>
                                      </p:cBhvr>
                                      <p:tavLst>
                                        <p:tav tm="0">
                                          <p:val>
                                            <p:strVal val="0-#ppt_w/2"/>
                                          </p:val>
                                        </p:tav>
                                        <p:tav tm="100000">
                                          <p:val>
                                            <p:strVal val="#ppt_x"/>
                                          </p:val>
                                        </p:tav>
                                      </p:tavLst>
                                    </p:anim>
                                    <p:anim calcmode="lin" valueType="num">
                                      <p:cBhvr additive="base">
                                        <p:cTn id="37" dur="50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80903"/>
                                        </p:tgtEl>
                                        <p:attrNameLst>
                                          <p:attrName>style.visibility</p:attrName>
                                        </p:attrNameLst>
                                      </p:cBhvr>
                                      <p:to>
                                        <p:strVal val="visible"/>
                                      </p:to>
                                    </p:set>
                                    <p:anim calcmode="lin" valueType="num">
                                      <p:cBhvr additive="base">
                                        <p:cTn id="42" dur="500" fill="hold"/>
                                        <p:tgtEl>
                                          <p:spTgt spid="80903"/>
                                        </p:tgtEl>
                                        <p:attrNameLst>
                                          <p:attrName>ppt_x</p:attrName>
                                        </p:attrNameLst>
                                      </p:cBhvr>
                                      <p:tavLst>
                                        <p:tav tm="0">
                                          <p:val>
                                            <p:strVal val="0-#ppt_w/2"/>
                                          </p:val>
                                        </p:tav>
                                        <p:tav tm="100000">
                                          <p:val>
                                            <p:strVal val="#ppt_x"/>
                                          </p:val>
                                        </p:tav>
                                      </p:tavLst>
                                    </p:anim>
                                    <p:anim calcmode="lin" valueType="num">
                                      <p:cBhvr additive="base">
                                        <p:cTn id="43"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80905"/>
                                        </p:tgtEl>
                                        <p:attrNameLst>
                                          <p:attrName>style.visibility</p:attrName>
                                        </p:attrNameLst>
                                      </p:cBhvr>
                                      <p:to>
                                        <p:strVal val="visible"/>
                                      </p:to>
                                    </p:set>
                                    <p:anim calcmode="lin" valueType="num">
                                      <p:cBhvr additive="base">
                                        <p:cTn id="48" dur="500" fill="hold"/>
                                        <p:tgtEl>
                                          <p:spTgt spid="80905"/>
                                        </p:tgtEl>
                                        <p:attrNameLst>
                                          <p:attrName>ppt_x</p:attrName>
                                        </p:attrNameLst>
                                      </p:cBhvr>
                                      <p:tavLst>
                                        <p:tav tm="0">
                                          <p:val>
                                            <p:strVal val="1+#ppt_w/2"/>
                                          </p:val>
                                        </p:tav>
                                        <p:tav tm="100000">
                                          <p:val>
                                            <p:strVal val="#ppt_x"/>
                                          </p:val>
                                        </p:tav>
                                      </p:tavLst>
                                    </p:anim>
                                    <p:anim calcmode="lin" valueType="num">
                                      <p:cBhvr additive="base">
                                        <p:cTn id="49" dur="500" fill="hold"/>
                                        <p:tgtEl>
                                          <p:spTgt spid="809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animBg="1"/>
      <p:bldP spid="80902" grpId="0" animBg="1"/>
      <p:bldP spid="80903" grpId="0" animBg="1"/>
      <p:bldP spid="8090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152400"/>
            <a:ext cx="8229600" cy="1143000"/>
          </a:xfrm>
        </p:spPr>
        <p:txBody>
          <a:bodyPr/>
          <a:lstStyle/>
          <a:p>
            <a:pPr eaLnBrk="1" hangingPunct="1"/>
            <a:r>
              <a:rPr lang="en-US" smtClean="0"/>
              <a:t>Zimbabwe “stone dwelling”</a:t>
            </a:r>
          </a:p>
        </p:txBody>
      </p:sp>
      <p:sp>
        <p:nvSpPr>
          <p:cNvPr id="3" name="Content Placeholder 2"/>
          <p:cNvSpPr>
            <a:spLocks noGrp="1"/>
          </p:cNvSpPr>
          <p:nvPr>
            <p:ph idx="1"/>
          </p:nvPr>
        </p:nvSpPr>
        <p:spPr>
          <a:xfrm>
            <a:off x="381000" y="2332038"/>
            <a:ext cx="8229600" cy="4525962"/>
          </a:xfrm>
        </p:spPr>
        <p:txBody>
          <a:bodyPr rtlCol="0">
            <a:normAutofit fontScale="92500" lnSpcReduction="10000"/>
          </a:bodyPr>
          <a:lstStyle/>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r>
              <a:rPr lang="en-US" dirty="0" smtClean="0"/>
              <a:t>10</a:t>
            </a:r>
            <a:r>
              <a:rPr lang="en-US" baseline="30000" dirty="0" smtClean="0"/>
              <a:t>th</a:t>
            </a:r>
            <a:r>
              <a:rPr lang="en-US" dirty="0" smtClean="0"/>
              <a:t> century walls – 36 ft. high/20 ft. thick – Europeans didn’t believe Africans did this!</a:t>
            </a:r>
          </a:p>
        </p:txBody>
      </p:sp>
      <p:pic>
        <p:nvPicPr>
          <p:cNvPr id="26628" name="Picture 2" descr="great ruins"/>
          <p:cNvPicPr>
            <a:picLocks noChangeAspect="1" noChangeArrowheads="1"/>
          </p:cNvPicPr>
          <p:nvPr/>
        </p:nvPicPr>
        <p:blipFill>
          <a:blip r:embed="rId3" cstate="print"/>
          <a:srcRect/>
          <a:stretch>
            <a:fillRect/>
          </a:stretch>
        </p:blipFill>
        <p:spPr bwMode="auto">
          <a:xfrm>
            <a:off x="990600" y="1066800"/>
            <a:ext cx="7162800" cy="4894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ctrTitle" idx="4294967295"/>
          </p:nvPr>
        </p:nvSpPr>
        <p:spPr>
          <a:xfrm>
            <a:off x="6705600" y="1371600"/>
            <a:ext cx="2438400" cy="1470025"/>
          </a:xfrm>
        </p:spPr>
        <p:txBody>
          <a:bodyPr>
            <a:normAutofit fontScale="90000"/>
          </a:bodyPr>
          <a:lstStyle/>
          <a:p>
            <a:pPr algn="r" eaLnBrk="1" hangingPunct="1"/>
            <a:r>
              <a:rPr lang="en-US" sz="3800" smtClean="0"/>
              <a:t>Trading States and Kingdoms of Africa</a:t>
            </a:r>
          </a:p>
        </p:txBody>
      </p:sp>
      <p:sp>
        <p:nvSpPr>
          <p:cNvPr id="3" name="Subtitle 2"/>
          <p:cNvSpPr>
            <a:spLocks noGrp="1"/>
          </p:cNvSpPr>
          <p:nvPr>
            <p:ph type="subTitle" idx="4294967295"/>
          </p:nvPr>
        </p:nvSpPr>
        <p:spPr>
          <a:xfrm>
            <a:off x="6934200" y="4343400"/>
            <a:ext cx="2209800" cy="1752600"/>
          </a:xfrm>
        </p:spPr>
        <p:txBody>
          <a:bodyPr rtlCol="0">
            <a:normAutofit/>
          </a:bodyPr>
          <a:lstStyle/>
          <a:p>
            <a:pPr marL="0" indent="0" algn="ctr" eaLnBrk="1" fontAlgn="auto" hangingPunct="1">
              <a:spcAft>
                <a:spcPts val="0"/>
              </a:spcAft>
              <a:buFont typeface="Arial" pitchFamily="34" charset="0"/>
              <a:buNone/>
              <a:defRPr/>
            </a:pPr>
            <a:r>
              <a:rPr lang="en-US" dirty="0" smtClean="0">
                <a:solidFill>
                  <a:schemeClr val="tx1">
                    <a:tint val="75000"/>
                  </a:schemeClr>
                </a:solidFill>
              </a:rPr>
              <a:t>Pre-colonial African civilizations</a:t>
            </a:r>
          </a:p>
        </p:txBody>
      </p:sp>
      <p:pic>
        <p:nvPicPr>
          <p:cNvPr id="28676" name="Picture 7" descr="http://upload.wikimedia.org/wikipedia/commons/thumb/e/e7/African-civilizations-map-pre-colonial.svg/644px-African-civilizations-map-pre-colonial.svg.png"/>
          <p:cNvPicPr>
            <a:picLocks noChangeAspect="1" noChangeArrowheads="1"/>
          </p:cNvPicPr>
          <p:nvPr/>
        </p:nvPicPr>
        <p:blipFill>
          <a:blip r:embed="rId3" cstate="print"/>
          <a:srcRect/>
          <a:stretch>
            <a:fillRect/>
          </a:stretch>
        </p:blipFill>
        <p:spPr bwMode="auto">
          <a:xfrm>
            <a:off x="0" y="152400"/>
            <a:ext cx="6953250" cy="647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Ethnic Groups</a:t>
            </a:r>
            <a:endParaRPr lang="en-US" dirty="0"/>
          </a:p>
        </p:txBody>
      </p:sp>
      <p:sp>
        <p:nvSpPr>
          <p:cNvPr id="3" name="Content Placeholder 2"/>
          <p:cNvSpPr>
            <a:spLocks noGrp="1"/>
          </p:cNvSpPr>
          <p:nvPr>
            <p:ph sz="quarter" idx="1"/>
          </p:nvPr>
        </p:nvSpPr>
        <p:spPr/>
        <p:txBody>
          <a:bodyPr/>
          <a:lstStyle/>
          <a:p>
            <a:r>
              <a:rPr lang="en-US" dirty="0" smtClean="0"/>
              <a:t>160 ethnic groups</a:t>
            </a:r>
          </a:p>
          <a:p>
            <a:r>
              <a:rPr lang="en-US" dirty="0" smtClean="0"/>
              <a:t>Two main ethnic groups</a:t>
            </a:r>
          </a:p>
          <a:p>
            <a:r>
              <a:rPr lang="en-US" dirty="0" err="1" smtClean="0"/>
              <a:t>Masai</a:t>
            </a:r>
            <a:endParaRPr lang="en-US" dirty="0" smtClean="0"/>
          </a:p>
          <a:p>
            <a:pPr lvl="1"/>
            <a:r>
              <a:rPr lang="en-US" dirty="0" smtClean="0"/>
              <a:t>Herders</a:t>
            </a:r>
          </a:p>
          <a:p>
            <a:r>
              <a:rPr lang="en-US" dirty="0" smtClean="0"/>
              <a:t>Kikuyu</a:t>
            </a:r>
          </a:p>
          <a:p>
            <a:pPr lvl="1"/>
            <a:r>
              <a:rPr lang="en-US" dirty="0" smtClean="0"/>
              <a:t>Largest ethnic group</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Masai</a:t>
            </a:r>
            <a:endParaRPr lang="en-US" dirty="0"/>
          </a:p>
        </p:txBody>
      </p:sp>
      <p:sp>
        <p:nvSpPr>
          <p:cNvPr id="3" name="Content Placeholder 2"/>
          <p:cNvSpPr>
            <a:spLocks noGrp="1"/>
          </p:cNvSpPr>
          <p:nvPr>
            <p:ph sz="quarter" idx="1"/>
          </p:nvPr>
        </p:nvSpPr>
        <p:spPr>
          <a:xfrm>
            <a:off x="0" y="1676400"/>
            <a:ext cx="5105400" cy="5181600"/>
          </a:xfrm>
        </p:spPr>
        <p:txBody>
          <a:bodyPr>
            <a:normAutofit fontScale="92500" lnSpcReduction="20000"/>
          </a:bodyPr>
          <a:lstStyle/>
          <a:p>
            <a:r>
              <a:rPr lang="en-US" dirty="0" smtClean="0"/>
              <a:t>Kenya</a:t>
            </a:r>
          </a:p>
          <a:p>
            <a:r>
              <a:rPr lang="en-US" dirty="0" smtClean="0"/>
              <a:t>Gender structure</a:t>
            </a:r>
          </a:p>
          <a:p>
            <a:pPr lvl="1"/>
            <a:r>
              <a:rPr lang="en-US" dirty="0" smtClean="0"/>
              <a:t>Girls</a:t>
            </a:r>
          </a:p>
          <a:p>
            <a:pPr lvl="2"/>
            <a:r>
              <a:rPr lang="en-US" dirty="0" smtClean="0"/>
              <a:t>Domestic – Household chores, child care</a:t>
            </a:r>
          </a:p>
          <a:p>
            <a:pPr lvl="1"/>
            <a:r>
              <a:rPr lang="en-US" dirty="0" smtClean="0"/>
              <a:t>Boys</a:t>
            </a:r>
          </a:p>
          <a:p>
            <a:pPr lvl="2"/>
            <a:r>
              <a:rPr lang="en-US" dirty="0" smtClean="0"/>
              <a:t>“Age set”</a:t>
            </a:r>
          </a:p>
          <a:p>
            <a:pPr lvl="3"/>
            <a:r>
              <a:rPr lang="en-US" dirty="0" smtClean="0"/>
              <a:t>Herd animals</a:t>
            </a:r>
          </a:p>
          <a:p>
            <a:pPr lvl="3"/>
            <a:r>
              <a:rPr lang="en-US" dirty="0" smtClean="0"/>
              <a:t>Learn to protect herd from predators</a:t>
            </a:r>
          </a:p>
          <a:p>
            <a:r>
              <a:rPr lang="en-US" dirty="0" smtClean="0"/>
              <a:t>Piercing</a:t>
            </a:r>
          </a:p>
          <a:p>
            <a:pPr lvl="1"/>
            <a:r>
              <a:rPr lang="en-US" dirty="0" smtClean="0"/>
              <a:t>8 years old – upper part</a:t>
            </a:r>
          </a:p>
          <a:p>
            <a:pPr lvl="1"/>
            <a:r>
              <a:rPr lang="en-US" dirty="0" smtClean="0"/>
              <a:t>10 years old – lobe</a:t>
            </a:r>
          </a:p>
          <a:p>
            <a:pPr lvl="2"/>
            <a:r>
              <a:rPr lang="en-US" dirty="0" smtClean="0"/>
              <a:t>Plugs – large ear lobes are beautiful!</a:t>
            </a:r>
          </a:p>
          <a:p>
            <a:r>
              <a:rPr lang="en-US" dirty="0" smtClean="0"/>
              <a:t>Known for beadwork and jewelry</a:t>
            </a:r>
            <a:endParaRPr lang="en-US" dirty="0"/>
          </a:p>
        </p:txBody>
      </p:sp>
      <p:pic>
        <p:nvPicPr>
          <p:cNvPr id="24578" name="Picture 2" descr="http://i.pbase.com/u24/serenab/large/14590991.MasaiGirl.jpg"/>
          <p:cNvPicPr>
            <a:picLocks noChangeAspect="1" noChangeArrowheads="1"/>
          </p:cNvPicPr>
          <p:nvPr/>
        </p:nvPicPr>
        <p:blipFill>
          <a:blip r:embed="rId2" cstate="print"/>
          <a:srcRect/>
          <a:stretch>
            <a:fillRect/>
          </a:stretch>
        </p:blipFill>
        <p:spPr bwMode="auto">
          <a:xfrm>
            <a:off x="7010400" y="76200"/>
            <a:ext cx="2068830" cy="3048000"/>
          </a:xfrm>
          <a:prstGeom prst="rect">
            <a:avLst/>
          </a:prstGeom>
          <a:noFill/>
        </p:spPr>
      </p:pic>
      <p:pic>
        <p:nvPicPr>
          <p:cNvPr id="24580" name="Picture 4" descr="http://t1.gstatic.com/images?q=tbn:ANd9GcR4aycqZ6d7x_Qb3RC72WL3dzyPVQFNa1xsuOQdwz3Kwgl1y7Wz&amp;t=1"/>
          <p:cNvPicPr>
            <a:picLocks noChangeAspect="1" noChangeArrowheads="1"/>
          </p:cNvPicPr>
          <p:nvPr/>
        </p:nvPicPr>
        <p:blipFill>
          <a:blip r:embed="rId3" cstate="print"/>
          <a:srcRect/>
          <a:stretch>
            <a:fillRect/>
          </a:stretch>
        </p:blipFill>
        <p:spPr bwMode="auto">
          <a:xfrm>
            <a:off x="4924425" y="257174"/>
            <a:ext cx="1781175" cy="2562226"/>
          </a:xfrm>
          <a:prstGeom prst="rect">
            <a:avLst/>
          </a:prstGeom>
          <a:noFill/>
        </p:spPr>
      </p:pic>
      <p:pic>
        <p:nvPicPr>
          <p:cNvPr id="24582" name="Picture 6" descr="http://i1.trekearth.com/photos/48091/stretching-ears.jpg"/>
          <p:cNvPicPr>
            <a:picLocks noChangeAspect="1" noChangeArrowheads="1"/>
          </p:cNvPicPr>
          <p:nvPr/>
        </p:nvPicPr>
        <p:blipFill>
          <a:blip r:embed="rId4" cstate="print"/>
          <a:srcRect/>
          <a:stretch>
            <a:fillRect/>
          </a:stretch>
        </p:blipFill>
        <p:spPr bwMode="auto">
          <a:xfrm>
            <a:off x="5791200" y="3166261"/>
            <a:ext cx="2438400" cy="3691739"/>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Masai</a:t>
            </a:r>
            <a:endParaRPr lang="en-US" dirty="0"/>
          </a:p>
        </p:txBody>
      </p:sp>
      <p:sp>
        <p:nvSpPr>
          <p:cNvPr id="3" name="Content Placeholder 2"/>
          <p:cNvSpPr>
            <a:spLocks noGrp="1"/>
          </p:cNvSpPr>
          <p:nvPr>
            <p:ph sz="quarter" idx="1"/>
          </p:nvPr>
        </p:nvSpPr>
        <p:spPr/>
        <p:txBody>
          <a:bodyPr/>
          <a:lstStyle/>
          <a:p>
            <a:endParaRPr lang="en-US"/>
          </a:p>
        </p:txBody>
      </p:sp>
      <p:pic>
        <p:nvPicPr>
          <p:cNvPr id="34818" name="Picture 2" descr="http://gooverme.files.wordpress.com/2010/06/masai-women480.jpg"/>
          <p:cNvPicPr>
            <a:picLocks noChangeAspect="1" noChangeArrowheads="1"/>
          </p:cNvPicPr>
          <p:nvPr/>
        </p:nvPicPr>
        <p:blipFill>
          <a:blip r:embed="rId2" cstate="print"/>
          <a:srcRect/>
          <a:stretch>
            <a:fillRect/>
          </a:stretch>
        </p:blipFill>
        <p:spPr bwMode="auto">
          <a:xfrm>
            <a:off x="0" y="1600200"/>
            <a:ext cx="4114800" cy="3086101"/>
          </a:xfrm>
          <a:prstGeom prst="rect">
            <a:avLst/>
          </a:prstGeom>
          <a:noFill/>
        </p:spPr>
      </p:pic>
      <p:pic>
        <p:nvPicPr>
          <p:cNvPr id="34820" name="Picture 4" descr="http://2.bp.blogspot.com/_ZPZewm-SiXM/TOJjfo9zllI/AAAAAAAAAPg/Cn7z7Plgh18/s1600/Candy+ear-rings.JPG"/>
          <p:cNvPicPr>
            <a:picLocks noChangeAspect="1" noChangeArrowheads="1"/>
          </p:cNvPicPr>
          <p:nvPr/>
        </p:nvPicPr>
        <p:blipFill>
          <a:blip r:embed="rId3" cstate="print"/>
          <a:srcRect/>
          <a:stretch>
            <a:fillRect/>
          </a:stretch>
        </p:blipFill>
        <p:spPr bwMode="auto">
          <a:xfrm>
            <a:off x="6412992" y="1"/>
            <a:ext cx="2731008" cy="2133600"/>
          </a:xfrm>
          <a:prstGeom prst="rect">
            <a:avLst/>
          </a:prstGeom>
          <a:noFill/>
        </p:spPr>
      </p:pic>
      <p:pic>
        <p:nvPicPr>
          <p:cNvPr id="34822" name="Picture 6" descr="http://4.bp.blogspot.com/_ZPZewm-SiXM/TNMAdAa9FVI/AAAAAAAAANg/XzzdAJUBETg/s1600/Ear-rings+(2).JPG"/>
          <p:cNvPicPr>
            <a:picLocks noChangeAspect="1" noChangeArrowheads="1"/>
          </p:cNvPicPr>
          <p:nvPr/>
        </p:nvPicPr>
        <p:blipFill>
          <a:blip r:embed="rId4" cstate="print"/>
          <a:srcRect/>
          <a:stretch>
            <a:fillRect/>
          </a:stretch>
        </p:blipFill>
        <p:spPr bwMode="auto">
          <a:xfrm>
            <a:off x="6248400" y="0"/>
            <a:ext cx="2895600" cy="2314670"/>
          </a:xfrm>
          <a:prstGeom prst="rect">
            <a:avLst/>
          </a:prstGeom>
          <a:noFill/>
        </p:spPr>
      </p:pic>
      <p:pic>
        <p:nvPicPr>
          <p:cNvPr id="34824" name="Picture 8" descr="http://images.travelpod.com/users/mandy_karl/1.1212593040.look-at-her-ears.jpg"/>
          <p:cNvPicPr>
            <a:picLocks noChangeAspect="1" noChangeArrowheads="1"/>
          </p:cNvPicPr>
          <p:nvPr/>
        </p:nvPicPr>
        <p:blipFill>
          <a:blip r:embed="rId5" cstate="print"/>
          <a:srcRect/>
          <a:stretch>
            <a:fillRect/>
          </a:stretch>
        </p:blipFill>
        <p:spPr bwMode="auto">
          <a:xfrm>
            <a:off x="4267200" y="1524000"/>
            <a:ext cx="1773243" cy="2367194"/>
          </a:xfrm>
          <a:prstGeom prst="rect">
            <a:avLst/>
          </a:prstGeom>
          <a:noFill/>
        </p:spPr>
      </p:pic>
      <p:pic>
        <p:nvPicPr>
          <p:cNvPr id="34826" name="Picture 10" descr="http://myloupe.com/disp_thumb_images/78/display/200978.jpg"/>
          <p:cNvPicPr>
            <a:picLocks noChangeAspect="1" noChangeArrowheads="1"/>
          </p:cNvPicPr>
          <p:nvPr/>
        </p:nvPicPr>
        <p:blipFill>
          <a:blip r:embed="rId6" cstate="print"/>
          <a:srcRect/>
          <a:stretch>
            <a:fillRect/>
          </a:stretch>
        </p:blipFill>
        <p:spPr bwMode="auto">
          <a:xfrm>
            <a:off x="0" y="4807947"/>
            <a:ext cx="2571750" cy="2050053"/>
          </a:xfrm>
          <a:prstGeom prst="rect">
            <a:avLst/>
          </a:prstGeom>
          <a:noFill/>
        </p:spPr>
      </p:pic>
      <p:pic>
        <p:nvPicPr>
          <p:cNvPr id="34828" name="Picture 12" descr="http://www.kenya-advisor.com/images/masai-warrior-jump-dance-masai-mara-kenya-all2813314.jpg"/>
          <p:cNvPicPr>
            <a:picLocks noChangeAspect="1" noChangeArrowheads="1"/>
          </p:cNvPicPr>
          <p:nvPr/>
        </p:nvPicPr>
        <p:blipFill>
          <a:blip r:embed="rId7" cstate="print"/>
          <a:srcRect/>
          <a:stretch>
            <a:fillRect/>
          </a:stretch>
        </p:blipFill>
        <p:spPr bwMode="auto">
          <a:xfrm>
            <a:off x="6096000" y="2800012"/>
            <a:ext cx="3048000" cy="4057988"/>
          </a:xfrm>
          <a:prstGeom prst="rect">
            <a:avLst/>
          </a:prstGeom>
          <a:noFill/>
        </p:spPr>
      </p:pic>
      <p:pic>
        <p:nvPicPr>
          <p:cNvPr id="34830" name="Picture 14" descr="http://t0.gstatic.com/images?q=tbn:ANd9GcR1XcHm0KtfmhAiEDgFSZEtaUJTaQb234FI1T8lPfp_Q3HzlSvNhg&amp;t=1"/>
          <p:cNvPicPr>
            <a:picLocks noChangeAspect="1" noChangeArrowheads="1"/>
          </p:cNvPicPr>
          <p:nvPr/>
        </p:nvPicPr>
        <p:blipFill>
          <a:blip r:embed="rId8" cstate="print"/>
          <a:srcRect/>
          <a:stretch>
            <a:fillRect/>
          </a:stretch>
        </p:blipFill>
        <p:spPr bwMode="auto">
          <a:xfrm>
            <a:off x="2971800" y="4746171"/>
            <a:ext cx="2819400" cy="211183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 organization - EAC</a:t>
            </a:r>
            <a:endParaRPr lang="en-US" dirty="0"/>
          </a:p>
        </p:txBody>
      </p:sp>
      <p:sp>
        <p:nvSpPr>
          <p:cNvPr id="3" name="Content Placeholder 2"/>
          <p:cNvSpPr>
            <a:spLocks noGrp="1"/>
          </p:cNvSpPr>
          <p:nvPr>
            <p:ph sz="quarter" idx="1"/>
          </p:nvPr>
        </p:nvSpPr>
        <p:spPr>
          <a:xfrm>
            <a:off x="0" y="1589566"/>
            <a:ext cx="4495800" cy="5268433"/>
          </a:xfrm>
        </p:spPr>
        <p:txBody>
          <a:bodyPr>
            <a:normAutofit fontScale="92500" lnSpcReduction="10000"/>
          </a:bodyPr>
          <a:lstStyle/>
          <a:p>
            <a:r>
              <a:rPr lang="en-US" dirty="0" smtClean="0"/>
              <a:t>EAC – East African Community</a:t>
            </a:r>
          </a:p>
          <a:p>
            <a:pPr lvl="1"/>
            <a:r>
              <a:rPr lang="en-US" dirty="0" smtClean="0"/>
              <a:t>Tanzania, Kenya, Uganda, Rwanda, Burundi</a:t>
            </a:r>
          </a:p>
          <a:p>
            <a:r>
              <a:rPr lang="en-US" dirty="0" smtClean="0"/>
              <a:t>Regional intergovernmental organization</a:t>
            </a:r>
          </a:p>
          <a:p>
            <a:r>
              <a:rPr lang="en-US" dirty="0" smtClean="0"/>
              <a:t>Republics of Kenya, Uganda, the United Republic of Tanzania, Republic of Rwanda and Republic of Burundi</a:t>
            </a:r>
          </a:p>
          <a:p>
            <a:r>
              <a:rPr lang="en-US" dirty="0" smtClean="0"/>
              <a:t>Headquarters in </a:t>
            </a:r>
            <a:r>
              <a:rPr lang="en-US" dirty="0" err="1" smtClean="0"/>
              <a:t>Arusha</a:t>
            </a:r>
            <a:r>
              <a:rPr lang="en-US" dirty="0" smtClean="0"/>
              <a:t>, Tanzania.</a:t>
            </a:r>
          </a:p>
        </p:txBody>
      </p:sp>
      <p:sp>
        <p:nvSpPr>
          <p:cNvPr id="4" name="Content Placeholder 3"/>
          <p:cNvSpPr>
            <a:spLocks noGrp="1"/>
          </p:cNvSpPr>
          <p:nvPr>
            <p:ph sz="quarter" idx="2"/>
          </p:nvPr>
        </p:nvSpPr>
        <p:spPr>
          <a:xfrm>
            <a:off x="4724400" y="1589566"/>
            <a:ext cx="4724400" cy="5268434"/>
          </a:xfrm>
        </p:spPr>
        <p:txBody>
          <a:bodyPr>
            <a:normAutofit fontScale="92500" lnSpcReduction="10000"/>
          </a:bodyPr>
          <a:lstStyle/>
          <a:p>
            <a:r>
              <a:rPr lang="en-US" dirty="0" smtClean="0"/>
              <a:t>a Common External Tariff (CET) on imports from third countries</a:t>
            </a:r>
          </a:p>
          <a:p>
            <a:r>
              <a:rPr lang="en-US" dirty="0" smtClean="0"/>
              <a:t>duty-free trade between the member states</a:t>
            </a:r>
          </a:p>
          <a:p>
            <a:r>
              <a:rPr lang="en-US" dirty="0" smtClean="0"/>
              <a:t>common customs procedures.</a:t>
            </a:r>
          </a:p>
          <a:p>
            <a:r>
              <a:rPr lang="en-US" dirty="0" smtClean="0"/>
              <a:t>1967 established</a:t>
            </a:r>
          </a:p>
          <a:p>
            <a:pPr lvl="1"/>
            <a:r>
              <a:rPr lang="en-US" dirty="0" smtClean="0"/>
              <a:t>Dissolved 1977</a:t>
            </a:r>
          </a:p>
          <a:p>
            <a:r>
              <a:rPr lang="en-US" dirty="0" smtClean="0"/>
              <a:t>1999 treaty signed</a:t>
            </a:r>
          </a:p>
          <a:p>
            <a:r>
              <a:rPr lang="en-US" dirty="0" smtClean="0"/>
              <a:t>2000 enforced</a:t>
            </a:r>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Kikuyu</a:t>
            </a:r>
            <a:endParaRPr lang="en-US" dirty="0"/>
          </a:p>
        </p:txBody>
      </p:sp>
      <p:sp>
        <p:nvSpPr>
          <p:cNvPr id="3" name="Content Placeholder 2"/>
          <p:cNvSpPr>
            <a:spLocks noGrp="1"/>
          </p:cNvSpPr>
          <p:nvPr>
            <p:ph sz="quarter" idx="1"/>
          </p:nvPr>
        </p:nvSpPr>
        <p:spPr>
          <a:xfrm>
            <a:off x="228600" y="1600200"/>
            <a:ext cx="4953000" cy="4267200"/>
          </a:xfrm>
        </p:spPr>
        <p:txBody>
          <a:bodyPr>
            <a:normAutofit lnSpcReduction="10000"/>
          </a:bodyPr>
          <a:lstStyle/>
          <a:p>
            <a:r>
              <a:rPr lang="en-US" dirty="0" smtClean="0"/>
              <a:t>Kenya</a:t>
            </a:r>
          </a:p>
          <a:p>
            <a:r>
              <a:rPr lang="en-US" dirty="0" smtClean="0"/>
              <a:t>Herders</a:t>
            </a:r>
          </a:p>
          <a:p>
            <a:r>
              <a:rPr lang="en-US" dirty="0" smtClean="0"/>
              <a:t>Mau </a:t>
            </a:r>
            <a:r>
              <a:rPr lang="en-US" dirty="0" err="1" smtClean="0"/>
              <a:t>Mau</a:t>
            </a:r>
            <a:endParaRPr lang="en-US" dirty="0" smtClean="0"/>
          </a:p>
          <a:p>
            <a:pPr lvl="1"/>
            <a:r>
              <a:rPr lang="en-US" dirty="0" smtClean="0"/>
              <a:t>Society formed under British rule</a:t>
            </a:r>
          </a:p>
          <a:p>
            <a:pPr lvl="1"/>
            <a:r>
              <a:rPr lang="en-US" dirty="0" smtClean="0"/>
              <a:t>Fought against the British</a:t>
            </a:r>
          </a:p>
          <a:p>
            <a:r>
              <a:rPr lang="en-US" dirty="0" smtClean="0"/>
              <a:t>Mau </a:t>
            </a:r>
            <a:r>
              <a:rPr lang="en-US" dirty="0" err="1" smtClean="0"/>
              <a:t>Mau</a:t>
            </a:r>
            <a:r>
              <a:rPr lang="en-US" dirty="0" smtClean="0"/>
              <a:t> Rebellion (1952, 1960)</a:t>
            </a:r>
          </a:p>
          <a:p>
            <a:pPr lvl="1"/>
            <a:r>
              <a:rPr lang="en-US" dirty="0" smtClean="0"/>
              <a:t>11,000 Africans killed</a:t>
            </a:r>
          </a:p>
          <a:p>
            <a:endParaRPr lang="en-US" dirty="0"/>
          </a:p>
        </p:txBody>
      </p:sp>
      <p:pic>
        <p:nvPicPr>
          <p:cNvPr id="16386" name="Picture 2" descr="http://mathildasanthropologyblog.files.wordpress.com/2008/04/kikuyuwoman.jpg"/>
          <p:cNvPicPr>
            <a:picLocks noChangeAspect="1" noChangeArrowheads="1"/>
          </p:cNvPicPr>
          <p:nvPr/>
        </p:nvPicPr>
        <p:blipFill>
          <a:blip r:embed="rId2" cstate="print"/>
          <a:srcRect/>
          <a:stretch>
            <a:fillRect/>
          </a:stretch>
        </p:blipFill>
        <p:spPr bwMode="auto">
          <a:xfrm>
            <a:off x="6781800" y="0"/>
            <a:ext cx="2057400" cy="2743200"/>
          </a:xfrm>
          <a:prstGeom prst="rect">
            <a:avLst/>
          </a:prstGeom>
          <a:noFill/>
        </p:spPr>
      </p:pic>
      <p:pic>
        <p:nvPicPr>
          <p:cNvPr id="16388" name="Picture 4" descr="http://www.phototravels.net/kenya/kikuyu/photo-kenya-kikuyu-d-084.2.jpg"/>
          <p:cNvPicPr>
            <a:picLocks noChangeAspect="1" noChangeArrowheads="1"/>
          </p:cNvPicPr>
          <p:nvPr/>
        </p:nvPicPr>
        <p:blipFill>
          <a:blip r:embed="rId3" cstate="print"/>
          <a:srcRect/>
          <a:stretch>
            <a:fillRect/>
          </a:stretch>
        </p:blipFill>
        <p:spPr bwMode="auto">
          <a:xfrm>
            <a:off x="2667000" y="304800"/>
            <a:ext cx="3733800" cy="2520511"/>
          </a:xfrm>
          <a:prstGeom prst="rect">
            <a:avLst/>
          </a:prstGeom>
          <a:noFill/>
        </p:spPr>
      </p:pic>
      <p:pic>
        <p:nvPicPr>
          <p:cNvPr id="16390" name="Picture 6" descr="Kikuyu dance - , North Eastern"/>
          <p:cNvPicPr>
            <a:picLocks noChangeAspect="1" noChangeArrowheads="1"/>
          </p:cNvPicPr>
          <p:nvPr/>
        </p:nvPicPr>
        <p:blipFill>
          <a:blip r:embed="rId4" cstate="print"/>
          <a:srcRect/>
          <a:stretch>
            <a:fillRect/>
          </a:stretch>
        </p:blipFill>
        <p:spPr bwMode="auto">
          <a:xfrm>
            <a:off x="6769711" y="2895600"/>
            <a:ext cx="2374289" cy="3733800"/>
          </a:xfrm>
          <a:prstGeom prst="rect">
            <a:avLst/>
          </a:prstGeom>
          <a:noFill/>
        </p:spPr>
      </p:pic>
      <p:pic>
        <p:nvPicPr>
          <p:cNvPr id="16392" name="Picture 8" descr="http://media-cdn.tripadvisor.com/media/photo-s/01/0b/4d/69/poblado-kikuyu.jpg"/>
          <p:cNvPicPr>
            <a:picLocks noChangeAspect="1" noChangeArrowheads="1"/>
          </p:cNvPicPr>
          <p:nvPr/>
        </p:nvPicPr>
        <p:blipFill>
          <a:blip r:embed="rId5" cstate="print"/>
          <a:srcRect/>
          <a:stretch>
            <a:fillRect/>
          </a:stretch>
        </p:blipFill>
        <p:spPr bwMode="auto">
          <a:xfrm>
            <a:off x="4114799" y="4800600"/>
            <a:ext cx="2746529" cy="20574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Bronze Benin"/>
          <p:cNvPicPr>
            <a:picLocks noChangeAspect="1" noChangeArrowheads="1"/>
          </p:cNvPicPr>
          <p:nvPr/>
        </p:nvPicPr>
        <p:blipFill>
          <a:blip r:embed="rId3" cstate="print"/>
          <a:srcRect t="2898"/>
          <a:stretch>
            <a:fillRect/>
          </a:stretch>
        </p:blipFill>
        <p:spPr bwMode="auto">
          <a:xfrm>
            <a:off x="228600" y="381000"/>
            <a:ext cx="2411413" cy="2819400"/>
          </a:xfrm>
          <a:prstGeom prst="rect">
            <a:avLst/>
          </a:prstGeom>
          <a:noFill/>
          <a:ln w="9525">
            <a:noFill/>
            <a:miter lim="800000"/>
            <a:headEnd/>
            <a:tailEnd/>
          </a:ln>
        </p:spPr>
      </p:pic>
      <p:pic>
        <p:nvPicPr>
          <p:cNvPr id="73731" name="Picture 3" descr="IfeBronze"/>
          <p:cNvPicPr>
            <a:picLocks noChangeAspect="1" noChangeArrowheads="1"/>
          </p:cNvPicPr>
          <p:nvPr/>
        </p:nvPicPr>
        <p:blipFill>
          <a:blip r:embed="rId4" cstate="print"/>
          <a:srcRect/>
          <a:stretch>
            <a:fillRect/>
          </a:stretch>
        </p:blipFill>
        <p:spPr bwMode="auto">
          <a:xfrm>
            <a:off x="3048000" y="228600"/>
            <a:ext cx="2778125" cy="4149725"/>
          </a:xfrm>
          <a:prstGeom prst="rect">
            <a:avLst/>
          </a:prstGeom>
          <a:noFill/>
          <a:ln w="9525">
            <a:noFill/>
            <a:miter lim="800000"/>
            <a:headEnd/>
            <a:tailEnd/>
          </a:ln>
        </p:spPr>
      </p:pic>
      <p:pic>
        <p:nvPicPr>
          <p:cNvPr id="73732" name="Picture 4" descr="Oni of Ife"/>
          <p:cNvPicPr>
            <a:picLocks noChangeAspect="1" noChangeArrowheads="1"/>
          </p:cNvPicPr>
          <p:nvPr/>
        </p:nvPicPr>
        <p:blipFill>
          <a:blip r:embed="rId5" cstate="print">
            <a:clrChange>
              <a:clrFrom>
                <a:srgbClr val="FFFFFF"/>
              </a:clrFrom>
              <a:clrTo>
                <a:srgbClr val="FFFFFF">
                  <a:alpha val="0"/>
                </a:srgbClr>
              </a:clrTo>
            </a:clrChange>
          </a:blip>
          <a:srcRect l="23140" r="23140"/>
          <a:stretch>
            <a:fillRect/>
          </a:stretch>
        </p:blipFill>
        <p:spPr bwMode="auto">
          <a:xfrm>
            <a:off x="6324600" y="304800"/>
            <a:ext cx="2590800" cy="6080125"/>
          </a:xfrm>
          <a:prstGeom prst="rect">
            <a:avLst/>
          </a:prstGeom>
          <a:noFill/>
          <a:ln w="9525">
            <a:noFill/>
            <a:miter lim="800000"/>
            <a:headEnd/>
            <a:tailEnd/>
          </a:ln>
        </p:spPr>
      </p:pic>
      <p:sp>
        <p:nvSpPr>
          <p:cNvPr id="73733" name="Text Box 5"/>
          <p:cNvSpPr txBox="1">
            <a:spLocks noChangeArrowheads="1"/>
          </p:cNvSpPr>
          <p:nvPr/>
        </p:nvSpPr>
        <p:spPr bwMode="auto">
          <a:xfrm>
            <a:off x="228600" y="3505200"/>
            <a:ext cx="2743200" cy="1311275"/>
          </a:xfrm>
          <a:prstGeom prst="rect">
            <a:avLst/>
          </a:prstGeom>
          <a:noFill/>
          <a:ln w="9525">
            <a:noFill/>
            <a:miter lim="800000"/>
            <a:headEnd/>
            <a:tailEnd/>
          </a:ln>
        </p:spPr>
        <p:txBody>
          <a:bodyPr>
            <a:spAutoFit/>
          </a:bodyPr>
          <a:lstStyle/>
          <a:p>
            <a:r>
              <a:rPr lang="en-US" sz="4000" i="1">
                <a:latin typeface="Berlin Sans FB" pitchFamily="34" charset="0"/>
              </a:rPr>
              <a:t>Bronzes of Benin/Ife</a:t>
            </a:r>
          </a:p>
        </p:txBody>
      </p:sp>
      <p:sp>
        <p:nvSpPr>
          <p:cNvPr id="73734" name="Rectangle 6"/>
          <p:cNvSpPr>
            <a:spLocks noChangeArrowheads="1"/>
          </p:cNvSpPr>
          <p:nvPr/>
        </p:nvSpPr>
        <p:spPr bwMode="auto">
          <a:xfrm>
            <a:off x="228600" y="4876800"/>
            <a:ext cx="5791200" cy="1920875"/>
          </a:xfrm>
          <a:prstGeom prst="rect">
            <a:avLst/>
          </a:prstGeom>
          <a:noFill/>
          <a:ln w="9525">
            <a:noFill/>
            <a:miter lim="800000"/>
            <a:headEnd/>
            <a:tailEnd/>
          </a:ln>
        </p:spPr>
        <p:txBody>
          <a:bodyPr>
            <a:spAutoFit/>
          </a:bodyPr>
          <a:lstStyle/>
          <a:p>
            <a:r>
              <a:rPr lang="en-US" sz="4000" i="1">
                <a:latin typeface="Berlin Sans FB" pitchFamily="34" charset="0"/>
              </a:rPr>
              <a:t>Bronzes (Brass) casts using the  </a:t>
            </a:r>
            <a:r>
              <a:rPr lang="en-US" sz="4000" i="1">
                <a:solidFill>
                  <a:srgbClr val="FF3300"/>
                </a:solidFill>
                <a:latin typeface="Berlin Sans FB" pitchFamily="34" charset="0"/>
              </a:rPr>
              <a:t>“Lost Wax Process”</a:t>
            </a:r>
          </a:p>
        </p:txBody>
      </p:sp>
      <p:pic>
        <p:nvPicPr>
          <p:cNvPr id="73735" name="Picture 7" descr="LostWax"/>
          <p:cNvPicPr>
            <a:picLocks noChangeAspect="1" noChangeArrowheads="1"/>
          </p:cNvPicPr>
          <p:nvPr/>
        </p:nvPicPr>
        <p:blipFill>
          <a:blip r:embed="rId6" cstate="print"/>
          <a:srcRect/>
          <a:stretch>
            <a:fillRect/>
          </a:stretch>
        </p:blipFill>
        <p:spPr bwMode="auto">
          <a:xfrm>
            <a:off x="228600" y="228600"/>
            <a:ext cx="5715000" cy="4495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box(in)">
                                      <p:cBhvr>
                                        <p:cTn id="7" dur="500"/>
                                        <p:tgtEl>
                                          <p:spTgt spid="7373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checkerboard(across)">
                                      <p:cBhvr>
                                        <p:cTn id="12" dur="500"/>
                                        <p:tgtEl>
                                          <p:spTgt spid="7373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3731"/>
                                        </p:tgtEl>
                                        <p:attrNameLst>
                                          <p:attrName>style.visibility</p:attrName>
                                        </p:attrNameLst>
                                      </p:cBhvr>
                                      <p:to>
                                        <p:strVal val="visible"/>
                                      </p:to>
                                    </p:set>
                                    <p:animEffect transition="in" filter="checkerboard(across)">
                                      <p:cBhvr>
                                        <p:cTn id="17" dur="500"/>
                                        <p:tgtEl>
                                          <p:spTgt spid="7373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3732"/>
                                        </p:tgtEl>
                                        <p:attrNameLst>
                                          <p:attrName>style.visibility</p:attrName>
                                        </p:attrNameLst>
                                      </p:cBhvr>
                                      <p:to>
                                        <p:strVal val="visible"/>
                                      </p:to>
                                    </p:set>
                                    <p:animEffect transition="in" filter="diamond(in)">
                                      <p:cBhvr>
                                        <p:cTn id="22" dur="2000"/>
                                        <p:tgtEl>
                                          <p:spTgt spid="7373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3734"/>
                                        </p:tgtEl>
                                        <p:attrNameLst>
                                          <p:attrName>style.visibility</p:attrName>
                                        </p:attrNameLst>
                                      </p:cBhvr>
                                      <p:to>
                                        <p:strVal val="visible"/>
                                      </p:to>
                                    </p:set>
                                    <p:anim calcmode="lin" valueType="num">
                                      <p:cBhvr additive="base">
                                        <p:cTn id="27" dur="500" fill="hold"/>
                                        <p:tgtEl>
                                          <p:spTgt spid="73734"/>
                                        </p:tgtEl>
                                        <p:attrNameLst>
                                          <p:attrName>ppt_x</p:attrName>
                                        </p:attrNameLst>
                                      </p:cBhvr>
                                      <p:tavLst>
                                        <p:tav tm="0">
                                          <p:val>
                                            <p:strVal val="#ppt_x"/>
                                          </p:val>
                                        </p:tav>
                                        <p:tav tm="100000">
                                          <p:val>
                                            <p:strVal val="#ppt_x"/>
                                          </p:val>
                                        </p:tav>
                                      </p:tavLst>
                                    </p:anim>
                                    <p:anim calcmode="lin" valueType="num">
                                      <p:cBhvr additive="base">
                                        <p:cTn id="28" dur="500" fill="hold"/>
                                        <p:tgtEl>
                                          <p:spTgt spid="7373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3735"/>
                                        </p:tgtEl>
                                        <p:attrNameLst>
                                          <p:attrName>style.visibility</p:attrName>
                                        </p:attrNameLst>
                                      </p:cBhvr>
                                      <p:to>
                                        <p:strVal val="visible"/>
                                      </p:to>
                                    </p:set>
                                    <p:animEffect transition="in" filter="wipe(down)">
                                      <p:cBhvr>
                                        <p:cTn id="33" dur="500"/>
                                        <p:tgtEl>
                                          <p:spTgt spid="73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P spid="7373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European Imperialism</a:t>
            </a:r>
            <a:endParaRPr lang="en-US" dirty="0"/>
          </a:p>
        </p:txBody>
      </p:sp>
      <p:sp>
        <p:nvSpPr>
          <p:cNvPr id="3" name="Content Placeholder 2"/>
          <p:cNvSpPr>
            <a:spLocks noGrp="1"/>
          </p:cNvSpPr>
          <p:nvPr>
            <p:ph sz="quarter" idx="1"/>
          </p:nvPr>
        </p:nvSpPr>
        <p:spPr/>
        <p:txBody>
          <a:bodyPr/>
          <a:lstStyle/>
          <a:p>
            <a:r>
              <a:rPr lang="en-US" dirty="0" smtClean="0"/>
              <a:t>What is imperialism?</a:t>
            </a:r>
          </a:p>
          <a:p>
            <a:r>
              <a:rPr lang="en-US" dirty="0" smtClean="0"/>
              <a:t>What is a major reason a country would want to colonize another?</a:t>
            </a:r>
          </a:p>
          <a:p>
            <a:endParaRPr lang="en-US" dirty="0" smtClean="0"/>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RESOURCES!</a:t>
            </a:r>
            <a:endParaRPr lang="en-US" dirty="0"/>
          </a:p>
        </p:txBody>
      </p:sp>
      <p:sp>
        <p:nvSpPr>
          <p:cNvPr id="4" name="Text Placeholder 3"/>
          <p:cNvSpPr>
            <a:spLocks noGrp="1"/>
          </p:cNvSpPr>
          <p:nvPr>
            <p:ph type="body" idx="1"/>
          </p:nvPr>
        </p:nvSpPr>
        <p:spPr>
          <a:xfrm>
            <a:off x="0" y="2667000"/>
            <a:ext cx="9144000" cy="4191000"/>
          </a:xfrm>
        </p:spPr>
        <p:txBody>
          <a:bodyPr>
            <a:normAutofit/>
          </a:bodyPr>
          <a:lstStyle/>
          <a:p>
            <a:r>
              <a:rPr lang="en-US" dirty="0" smtClean="0"/>
              <a:t>Imperialism: foreign government governs a territory without significant settlement;  Formation of an empire</a:t>
            </a:r>
          </a:p>
          <a:p>
            <a:endParaRPr lang="en-US" dirty="0" smtClean="0"/>
          </a:p>
          <a:p>
            <a:r>
              <a:rPr lang="en-US" dirty="0" smtClean="0"/>
              <a:t>Colonialism: exploiting the resources of the conquered country for the benefit of the conqueror with significant settlement</a:t>
            </a:r>
            <a:br>
              <a:rPr lang="en-US" dirty="0" smtClean="0"/>
            </a:br>
            <a:endParaRPr lang="en-US"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a:t>
            </a:r>
            <a:endParaRPr lang="en-US" dirty="0"/>
          </a:p>
        </p:txBody>
      </p:sp>
      <p:sp>
        <p:nvSpPr>
          <p:cNvPr id="3" name="Content Placeholder 2"/>
          <p:cNvSpPr>
            <a:spLocks noGrp="1"/>
          </p:cNvSpPr>
          <p:nvPr>
            <p:ph sz="quarter" idx="1"/>
          </p:nvPr>
        </p:nvSpPr>
        <p:spPr>
          <a:xfrm>
            <a:off x="149352" y="1600200"/>
            <a:ext cx="7242048" cy="4800600"/>
          </a:xfrm>
        </p:spPr>
        <p:txBody>
          <a:bodyPr>
            <a:normAutofit/>
          </a:bodyPr>
          <a:lstStyle/>
          <a:p>
            <a:r>
              <a:rPr lang="en-US" dirty="0" smtClean="0"/>
              <a:t>Berlin Conference (1884-1885)</a:t>
            </a:r>
          </a:p>
          <a:p>
            <a:pPr lvl="1"/>
            <a:r>
              <a:rPr lang="en-US" dirty="0" smtClean="0"/>
              <a:t>Rules for dividing Africa</a:t>
            </a:r>
          </a:p>
          <a:p>
            <a:pPr lvl="1"/>
            <a:r>
              <a:rPr lang="en-US" dirty="0" smtClean="0"/>
              <a:t>14 European nations</a:t>
            </a:r>
          </a:p>
          <a:p>
            <a:pPr lvl="1"/>
            <a:r>
              <a:rPr lang="en-US" dirty="0" smtClean="0"/>
              <a:t>Avoid War</a:t>
            </a:r>
          </a:p>
          <a:p>
            <a:pPr lvl="1"/>
            <a:r>
              <a:rPr lang="en-US" dirty="0" smtClean="0"/>
              <a:t>No African leader could attend.</a:t>
            </a:r>
          </a:p>
          <a:p>
            <a:r>
              <a:rPr lang="en-US" dirty="0" smtClean="0"/>
              <a:t>This division of Africa is one of the root causes of the political violence and ethnic conflicts in the 20</a:t>
            </a:r>
            <a:r>
              <a:rPr lang="en-US" baseline="30000" dirty="0" smtClean="0"/>
              <a:t>th</a:t>
            </a:r>
            <a:r>
              <a:rPr lang="en-US" dirty="0" smtClean="0"/>
              <a:t> Century.</a:t>
            </a:r>
            <a:endParaRPr lang="en-US" dirty="0"/>
          </a:p>
        </p:txBody>
      </p:sp>
      <p:pic>
        <p:nvPicPr>
          <p:cNvPr id="22530" name="Picture 2" descr="http://t0.gstatic.com/images?q=tbn:ANd9GcRNf-7B-GnGqWhsx4oDaxONKw5JLz-Pb6RMQRTQloBCy23OU413Ww&amp;t=1"/>
          <p:cNvPicPr>
            <a:picLocks noChangeAspect="1" noChangeArrowheads="1"/>
          </p:cNvPicPr>
          <p:nvPr/>
        </p:nvPicPr>
        <p:blipFill>
          <a:blip r:embed="rId2" cstate="print"/>
          <a:srcRect/>
          <a:stretch>
            <a:fillRect/>
          </a:stretch>
        </p:blipFill>
        <p:spPr bwMode="auto">
          <a:xfrm>
            <a:off x="7239000" y="3276600"/>
            <a:ext cx="1905000" cy="1947906"/>
          </a:xfrm>
          <a:prstGeom prst="rect">
            <a:avLst/>
          </a:prstGeom>
          <a:noFill/>
        </p:spPr>
      </p:pic>
      <p:pic>
        <p:nvPicPr>
          <p:cNvPr id="22532" name="Picture 4" descr="http://apwhwiki.pbworks.com/f/1240922151/1240922151/Afrikakonferenz.jpg"/>
          <p:cNvPicPr>
            <a:picLocks noChangeAspect="1" noChangeArrowheads="1"/>
          </p:cNvPicPr>
          <p:nvPr/>
        </p:nvPicPr>
        <p:blipFill>
          <a:blip r:embed="rId3" cstate="print"/>
          <a:srcRect/>
          <a:stretch>
            <a:fillRect/>
          </a:stretch>
        </p:blipFill>
        <p:spPr bwMode="auto">
          <a:xfrm>
            <a:off x="5562600" y="0"/>
            <a:ext cx="3581400" cy="275420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Colonialism</a:t>
            </a:r>
            <a:endParaRPr lang="en-US" dirty="0"/>
          </a:p>
        </p:txBody>
      </p:sp>
      <p:sp>
        <p:nvSpPr>
          <p:cNvPr id="6" name="Text Placeholder 5"/>
          <p:cNvSpPr>
            <a:spLocks noGrp="1"/>
          </p:cNvSpPr>
          <p:nvPr>
            <p:ph type="body" sz="quarter" idx="1"/>
          </p:nvPr>
        </p:nvSpPr>
        <p:spPr>
          <a:xfrm>
            <a:off x="1066800" y="1828800"/>
            <a:ext cx="1524000" cy="533400"/>
          </a:xfrm>
        </p:spPr>
        <p:txBody>
          <a:bodyPr>
            <a:normAutofit/>
          </a:bodyPr>
          <a:lstStyle/>
          <a:p>
            <a:r>
              <a:rPr lang="en-US" dirty="0" smtClean="0"/>
              <a:t>1914	</a:t>
            </a:r>
            <a:endParaRPr lang="en-US" dirty="0"/>
          </a:p>
        </p:txBody>
      </p:sp>
      <p:sp>
        <p:nvSpPr>
          <p:cNvPr id="8" name="Text Placeholder 7"/>
          <p:cNvSpPr>
            <a:spLocks noGrp="1"/>
          </p:cNvSpPr>
          <p:nvPr>
            <p:ph type="body" sz="quarter" idx="3"/>
          </p:nvPr>
        </p:nvSpPr>
        <p:spPr>
          <a:xfrm>
            <a:off x="4038600" y="1752600"/>
            <a:ext cx="1524000" cy="533400"/>
          </a:xfrm>
        </p:spPr>
        <p:txBody>
          <a:bodyPr/>
          <a:lstStyle/>
          <a:p>
            <a:r>
              <a:rPr lang="en-US" dirty="0" smtClean="0"/>
              <a:t>1945</a:t>
            </a:r>
            <a:endParaRPr lang="en-US" dirty="0"/>
          </a:p>
        </p:txBody>
      </p:sp>
      <p:pic>
        <p:nvPicPr>
          <p:cNvPr id="1026" name="Picture 2" descr="http://exploringafrica.matrix.msu.edu/images/ea_colonialism_1914.jpg"/>
          <p:cNvPicPr>
            <a:picLocks noGrp="1" noChangeAspect="1" noChangeArrowheads="1"/>
          </p:cNvPicPr>
          <p:nvPr>
            <p:ph sz="quarter" idx="2"/>
          </p:nvPr>
        </p:nvPicPr>
        <p:blipFill>
          <a:blip r:embed="rId2" cstate="print"/>
          <a:srcRect/>
          <a:stretch>
            <a:fillRect/>
          </a:stretch>
        </p:blipFill>
        <p:spPr bwMode="auto">
          <a:xfrm>
            <a:off x="372310" y="2438400"/>
            <a:ext cx="3141579" cy="3581400"/>
          </a:xfrm>
          <a:prstGeom prst="rect">
            <a:avLst/>
          </a:prstGeom>
          <a:noFill/>
        </p:spPr>
      </p:pic>
      <p:pic>
        <p:nvPicPr>
          <p:cNvPr id="1028" name="Picture 4" descr="http://exploringafrica.matrix.msu.edu/images/ea_colonialism_1945.jpg"/>
          <p:cNvPicPr>
            <a:picLocks noGrp="1" noChangeAspect="1" noChangeArrowheads="1"/>
          </p:cNvPicPr>
          <p:nvPr>
            <p:ph sz="quarter" idx="4"/>
          </p:nvPr>
        </p:nvPicPr>
        <p:blipFill>
          <a:blip r:embed="rId3" cstate="print"/>
          <a:srcRect/>
          <a:stretch>
            <a:fillRect/>
          </a:stretch>
        </p:blipFill>
        <p:spPr bwMode="auto">
          <a:xfrm>
            <a:off x="3962400" y="2362200"/>
            <a:ext cx="3068795" cy="3581400"/>
          </a:xfrm>
          <a:prstGeom prst="rect">
            <a:avLst/>
          </a:prstGeom>
          <a:noFill/>
        </p:spPr>
      </p:pic>
      <p:pic>
        <p:nvPicPr>
          <p:cNvPr id="1030" name="Picture 6" descr="asdf"/>
          <p:cNvPicPr>
            <a:picLocks noChangeAspect="1" noChangeArrowheads="1"/>
          </p:cNvPicPr>
          <p:nvPr/>
        </p:nvPicPr>
        <p:blipFill>
          <a:blip r:embed="rId4" cstate="print"/>
          <a:srcRect/>
          <a:stretch>
            <a:fillRect/>
          </a:stretch>
        </p:blipFill>
        <p:spPr bwMode="auto">
          <a:xfrm>
            <a:off x="7086600" y="2743200"/>
            <a:ext cx="2009775" cy="244792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Colonialism </a:t>
            </a:r>
            <a:endParaRPr lang="en-US" dirty="0"/>
          </a:p>
        </p:txBody>
      </p:sp>
      <p:sp>
        <p:nvSpPr>
          <p:cNvPr id="8" name="Content Placeholder 7"/>
          <p:cNvSpPr>
            <a:spLocks noGrp="1"/>
          </p:cNvSpPr>
          <p:nvPr>
            <p:ph sz="quarter" idx="1"/>
          </p:nvPr>
        </p:nvSpPr>
        <p:spPr>
          <a:xfrm>
            <a:off x="304800" y="1600200"/>
            <a:ext cx="8461248" cy="4800600"/>
          </a:xfrm>
        </p:spPr>
        <p:txBody>
          <a:bodyPr>
            <a:normAutofit lnSpcReduction="10000"/>
          </a:bodyPr>
          <a:lstStyle/>
          <a:p>
            <a:r>
              <a:rPr lang="en-US" dirty="0" smtClean="0"/>
              <a:t>Ethiopia </a:t>
            </a:r>
          </a:p>
          <a:p>
            <a:pPr lvl="1"/>
            <a:r>
              <a:rPr lang="en-US" dirty="0" smtClean="0"/>
              <a:t>One country that escaped Colonialism!</a:t>
            </a:r>
          </a:p>
          <a:p>
            <a:r>
              <a:rPr lang="en-US" dirty="0" smtClean="0"/>
              <a:t>Italy wanted Ethiopia</a:t>
            </a:r>
          </a:p>
          <a:p>
            <a:r>
              <a:rPr lang="en-US" dirty="0" err="1" smtClean="0"/>
              <a:t>Menelik</a:t>
            </a:r>
            <a:r>
              <a:rPr lang="en-US" dirty="0" smtClean="0"/>
              <a:t> II</a:t>
            </a:r>
          </a:p>
          <a:p>
            <a:pPr lvl="1"/>
            <a:r>
              <a:rPr lang="en-US" dirty="0" smtClean="0"/>
              <a:t>Ethiopia’s emperor</a:t>
            </a:r>
          </a:p>
          <a:p>
            <a:pPr lvl="1"/>
            <a:r>
              <a:rPr lang="en-US" dirty="0" smtClean="0"/>
              <a:t>Weapons from France and Russia</a:t>
            </a:r>
          </a:p>
          <a:p>
            <a:pPr lvl="1"/>
            <a:r>
              <a:rPr lang="en-US" dirty="0" smtClean="0"/>
              <a:t>Greater knowledge of the geography</a:t>
            </a:r>
          </a:p>
          <a:p>
            <a:r>
              <a:rPr lang="en-US" dirty="0" smtClean="0"/>
              <a:t>Italy was defeated in 1886</a:t>
            </a:r>
          </a:p>
          <a:p>
            <a:pPr lvl="1"/>
            <a:r>
              <a:rPr lang="en-US" dirty="0" smtClean="0"/>
              <a:t>First time native Africans successfully defended themselves against a colonial power.</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Legacy</a:t>
            </a:r>
            <a:endParaRPr lang="en-US" dirty="0"/>
          </a:p>
        </p:txBody>
      </p:sp>
      <p:sp>
        <p:nvSpPr>
          <p:cNvPr id="3" name="Content Placeholder 2"/>
          <p:cNvSpPr>
            <a:spLocks noGrp="1"/>
          </p:cNvSpPr>
          <p:nvPr>
            <p:ph sz="quarter" idx="1"/>
          </p:nvPr>
        </p:nvSpPr>
        <p:spPr>
          <a:xfrm>
            <a:off x="533400" y="1600200"/>
            <a:ext cx="8232648" cy="5257800"/>
          </a:xfrm>
        </p:spPr>
        <p:txBody>
          <a:bodyPr>
            <a:normAutofit fontScale="92500" lnSpcReduction="20000"/>
          </a:bodyPr>
          <a:lstStyle/>
          <a:p>
            <a:r>
              <a:rPr lang="en-US" dirty="0" smtClean="0"/>
              <a:t>1970s</a:t>
            </a:r>
          </a:p>
          <a:p>
            <a:pPr lvl="1"/>
            <a:r>
              <a:rPr lang="en-US" dirty="0" smtClean="0"/>
              <a:t>Most countries gained independence</a:t>
            </a:r>
          </a:p>
          <a:p>
            <a:r>
              <a:rPr lang="en-US" dirty="0" smtClean="0"/>
              <a:t>Internal disputes</a:t>
            </a:r>
          </a:p>
          <a:p>
            <a:r>
              <a:rPr lang="en-US" dirty="0" smtClean="0"/>
              <a:t>Civil Wars</a:t>
            </a:r>
          </a:p>
          <a:p>
            <a:r>
              <a:rPr lang="en-US" dirty="0" smtClean="0"/>
              <a:t>1990s – Rwanda</a:t>
            </a:r>
          </a:p>
          <a:p>
            <a:r>
              <a:rPr lang="en-US" dirty="0" smtClean="0"/>
              <a:t>Economy</a:t>
            </a:r>
          </a:p>
          <a:p>
            <a:pPr lvl="1"/>
            <a:r>
              <a:rPr lang="en-US" dirty="0" smtClean="0"/>
              <a:t>Tourism</a:t>
            </a:r>
          </a:p>
          <a:p>
            <a:pPr lvl="1"/>
            <a:r>
              <a:rPr lang="en-US" dirty="0" smtClean="0"/>
              <a:t>Farming</a:t>
            </a:r>
          </a:p>
          <a:p>
            <a:r>
              <a:rPr lang="en-US" dirty="0" smtClean="0"/>
              <a:t>Dictatorships, Civil Wars</a:t>
            </a:r>
          </a:p>
          <a:p>
            <a:pPr lvl="1"/>
            <a:r>
              <a:rPr lang="en-US" dirty="0" smtClean="0"/>
              <a:t>African governments have difficulties getting cultural groups to work together</a:t>
            </a:r>
          </a:p>
          <a:p>
            <a:pPr lvl="1"/>
            <a:r>
              <a:rPr lang="en-US" dirty="0" smtClean="0"/>
              <a:t>European governments didn’t realize how ethnically diverse Africa is!</a:t>
            </a: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Agriculture</a:t>
            </a:r>
            <a:endParaRPr lang="en-US" dirty="0"/>
          </a:p>
        </p:txBody>
      </p:sp>
      <p:sp>
        <p:nvSpPr>
          <p:cNvPr id="3" name="Content Placeholder 2"/>
          <p:cNvSpPr>
            <a:spLocks noGrp="1"/>
          </p:cNvSpPr>
          <p:nvPr>
            <p:ph sz="quarter" idx="1"/>
          </p:nvPr>
        </p:nvSpPr>
        <p:spPr>
          <a:xfrm>
            <a:off x="381000" y="1524000"/>
            <a:ext cx="5715000" cy="5334000"/>
          </a:xfrm>
        </p:spPr>
        <p:txBody>
          <a:bodyPr>
            <a:normAutofit fontScale="92500" lnSpcReduction="20000"/>
          </a:bodyPr>
          <a:lstStyle/>
          <a:p>
            <a:r>
              <a:rPr lang="en-US" dirty="0" smtClean="0"/>
              <a:t>Cash Crops – Grown for direct sale, not direct consumption</a:t>
            </a:r>
          </a:p>
          <a:p>
            <a:pPr lvl="1"/>
            <a:r>
              <a:rPr lang="en-US" dirty="0" smtClean="0"/>
              <a:t>Sugar</a:t>
            </a:r>
          </a:p>
          <a:p>
            <a:pPr lvl="1"/>
            <a:r>
              <a:rPr lang="en-US" dirty="0" smtClean="0"/>
              <a:t>Tea</a:t>
            </a:r>
          </a:p>
          <a:p>
            <a:pPr lvl="1"/>
            <a:r>
              <a:rPr lang="en-US" dirty="0" smtClean="0"/>
              <a:t>Coffee</a:t>
            </a:r>
          </a:p>
          <a:p>
            <a:pPr lvl="1"/>
            <a:r>
              <a:rPr lang="en-US" dirty="0" smtClean="0"/>
              <a:t>Sugar</a:t>
            </a:r>
          </a:p>
          <a:p>
            <a:r>
              <a:rPr lang="en-US" dirty="0" smtClean="0"/>
              <a:t>One-commodity Countries</a:t>
            </a:r>
          </a:p>
          <a:p>
            <a:r>
              <a:rPr lang="en-US" dirty="0" smtClean="0"/>
              <a:t>Brings in money </a:t>
            </a:r>
          </a:p>
          <a:p>
            <a:r>
              <a:rPr lang="en-US" dirty="0" smtClean="0"/>
              <a:t>Reduces the amount of available farmland to grow crops for consumption</a:t>
            </a:r>
          </a:p>
          <a:p>
            <a:r>
              <a:rPr lang="en-US" dirty="0" smtClean="0"/>
              <a:t>Risky!</a:t>
            </a:r>
          </a:p>
          <a:p>
            <a:pPr lvl="1"/>
            <a:r>
              <a:rPr lang="en-US" dirty="0" smtClean="0"/>
              <a:t>Prices vary on the world market</a:t>
            </a:r>
          </a:p>
          <a:p>
            <a:pPr lvl="1"/>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066800"/>
          </a:xfrm>
        </p:spPr>
        <p:txBody>
          <a:bodyPr>
            <a:normAutofit/>
          </a:bodyPr>
          <a:lstStyle/>
          <a:p>
            <a:r>
              <a:rPr lang="en-US" sz="3200" dirty="0" smtClean="0"/>
              <a:t>Discussion (you might want to write this down)</a:t>
            </a:r>
            <a:endParaRPr lang="en-US" sz="3200" dirty="0"/>
          </a:p>
        </p:txBody>
      </p:sp>
      <p:sp>
        <p:nvSpPr>
          <p:cNvPr id="3" name="Content Placeholder 2"/>
          <p:cNvSpPr>
            <a:spLocks noGrp="1"/>
          </p:cNvSpPr>
          <p:nvPr>
            <p:ph sz="quarter" idx="1"/>
          </p:nvPr>
        </p:nvSpPr>
        <p:spPr/>
        <p:txBody>
          <a:bodyPr/>
          <a:lstStyle/>
          <a:p>
            <a:r>
              <a:rPr lang="en-US" dirty="0" smtClean="0"/>
              <a:t>How does growing cash crops both help a country’s economy and hurt the people living in the country?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a:t>
            </a:r>
            <a:endParaRPr lang="en-US" dirty="0"/>
          </a:p>
        </p:txBody>
      </p:sp>
      <p:sp>
        <p:nvSpPr>
          <p:cNvPr id="3" name="Content Placeholder 2"/>
          <p:cNvSpPr>
            <a:spLocks noGrp="1"/>
          </p:cNvSpPr>
          <p:nvPr>
            <p:ph sz="quarter" idx="1"/>
          </p:nvPr>
        </p:nvSpPr>
        <p:spPr>
          <a:xfrm>
            <a:off x="228600" y="1600200"/>
            <a:ext cx="8537448" cy="4724400"/>
          </a:xfrm>
        </p:spPr>
        <p:txBody>
          <a:bodyPr/>
          <a:lstStyle/>
          <a:p>
            <a:r>
              <a:rPr lang="en-US" dirty="0" smtClean="0"/>
              <a:t>High Altitude</a:t>
            </a:r>
          </a:p>
          <a:p>
            <a:r>
              <a:rPr lang="en-US" dirty="0" smtClean="0"/>
              <a:t>Monsoon winds</a:t>
            </a:r>
          </a:p>
          <a:p>
            <a:r>
              <a:rPr lang="en-US" dirty="0" err="1" smtClean="0"/>
              <a:t>Rwenzori</a:t>
            </a:r>
            <a:r>
              <a:rPr lang="en-US" dirty="0" smtClean="0"/>
              <a:t> Mountains	</a:t>
            </a:r>
          </a:p>
          <a:p>
            <a:pPr lvl="1"/>
            <a:r>
              <a:rPr lang="en-US" dirty="0" smtClean="0"/>
              <a:t>Rain Shadow</a:t>
            </a:r>
          </a:p>
          <a:p>
            <a:pPr lvl="1"/>
            <a:r>
              <a:rPr lang="en-US" dirty="0" smtClean="0"/>
              <a:t>West of the mountains experiences a tropical climate</a:t>
            </a:r>
          </a:p>
          <a:p>
            <a:r>
              <a:rPr lang="en-US" dirty="0" smtClean="0"/>
              <a:t>Mostly cool and dry</a:t>
            </a:r>
          </a:p>
          <a:p>
            <a:r>
              <a:rPr lang="en-US" dirty="0" smtClean="0"/>
              <a:t>5 to 16 inches of rainfall a year</a:t>
            </a:r>
          </a:p>
          <a:p>
            <a:pPr lvl="1"/>
            <a:r>
              <a:rPr lang="en-US" dirty="0" smtClean="0"/>
              <a:t>Two “wet seasons”</a:t>
            </a:r>
          </a:p>
          <a:p>
            <a:pPr lvl="2"/>
            <a:r>
              <a:rPr lang="en-US" dirty="0" smtClean="0"/>
              <a:t>April, October/November</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Economics</a:t>
            </a:r>
            <a:endParaRPr lang="en-US" dirty="0"/>
          </a:p>
        </p:txBody>
      </p:sp>
      <p:sp>
        <p:nvSpPr>
          <p:cNvPr id="3" name="Content Placeholder 2"/>
          <p:cNvSpPr>
            <a:spLocks noGrp="1"/>
          </p:cNvSpPr>
          <p:nvPr>
            <p:ph sz="quarter" idx="1"/>
          </p:nvPr>
        </p:nvSpPr>
        <p:spPr>
          <a:xfrm>
            <a:off x="457200" y="1600200"/>
            <a:ext cx="8308848" cy="5257800"/>
          </a:xfrm>
        </p:spPr>
        <p:txBody>
          <a:bodyPr>
            <a:normAutofit lnSpcReduction="10000"/>
          </a:bodyPr>
          <a:lstStyle/>
          <a:p>
            <a:r>
              <a:rPr lang="en-US" dirty="0" smtClean="0"/>
              <a:t>People are leaving farms for greater opportunities in the cities.</a:t>
            </a:r>
          </a:p>
          <a:p>
            <a:pPr lvl="1"/>
            <a:r>
              <a:rPr lang="en-US" dirty="0" smtClean="0"/>
              <a:t>Addis Ababa</a:t>
            </a:r>
          </a:p>
          <a:p>
            <a:pPr lvl="2"/>
            <a:r>
              <a:rPr lang="en-US" dirty="0" smtClean="0"/>
              <a:t>Grown over 1 million people since 1991</a:t>
            </a:r>
          </a:p>
          <a:p>
            <a:pPr lvl="2"/>
            <a:r>
              <a:rPr lang="en-US" dirty="0" smtClean="0"/>
              <a:t>What effects would this have on resources and production?</a:t>
            </a:r>
          </a:p>
          <a:p>
            <a:r>
              <a:rPr lang="en-US" dirty="0" smtClean="0"/>
              <a:t>Tourism</a:t>
            </a:r>
          </a:p>
          <a:p>
            <a:pPr lvl="1"/>
            <a:r>
              <a:rPr lang="en-US" dirty="0" smtClean="0"/>
              <a:t>Wealth…and problems</a:t>
            </a:r>
          </a:p>
          <a:p>
            <a:pPr lvl="1"/>
            <a:r>
              <a:rPr lang="en-US" dirty="0" smtClean="0"/>
              <a:t>Wildlife parks (Kenya, Uganda, and Tanzania)</a:t>
            </a:r>
          </a:p>
          <a:p>
            <a:pPr lvl="1"/>
            <a:r>
              <a:rPr lang="en-US" dirty="0" smtClean="0"/>
              <a:t>Game reserves</a:t>
            </a:r>
          </a:p>
          <a:p>
            <a:pPr lvl="2"/>
            <a:r>
              <a:rPr lang="en-US" dirty="0" smtClean="0"/>
              <a:t>Hunting</a:t>
            </a:r>
          </a:p>
          <a:p>
            <a:r>
              <a:rPr lang="en-US" dirty="0" smtClean="0"/>
              <a:t>What does this do to the amount of land available for farming?</a:t>
            </a:r>
          </a:p>
          <a:p>
            <a:pPr lvl="1"/>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153400" cy="990600"/>
          </a:xfrm>
        </p:spPr>
        <p:txBody>
          <a:bodyPr/>
          <a:lstStyle/>
          <a:p>
            <a:r>
              <a:rPr lang="en-US" dirty="0" smtClean="0"/>
              <a:t>Problems in Eastern Africa</a:t>
            </a:r>
            <a:endParaRPr lang="en-US" dirty="0"/>
          </a:p>
        </p:txBody>
      </p:sp>
      <p:sp>
        <p:nvSpPr>
          <p:cNvPr id="3" name="Content Placeholder 2"/>
          <p:cNvSpPr>
            <a:spLocks noGrp="1"/>
          </p:cNvSpPr>
          <p:nvPr>
            <p:ph sz="quarter" idx="1"/>
          </p:nvPr>
        </p:nvSpPr>
        <p:spPr>
          <a:xfrm>
            <a:off x="0" y="1600200"/>
            <a:ext cx="5486400" cy="5257800"/>
          </a:xfrm>
        </p:spPr>
        <p:txBody>
          <a:bodyPr>
            <a:normAutofit fontScale="92500" lnSpcReduction="10000"/>
          </a:bodyPr>
          <a:lstStyle/>
          <a:p>
            <a:r>
              <a:rPr lang="en-US" dirty="0" smtClean="0"/>
              <a:t>HIV and AIDS</a:t>
            </a:r>
          </a:p>
          <a:p>
            <a:pPr lvl="1"/>
            <a:r>
              <a:rPr lang="en-US" dirty="0" smtClean="0"/>
              <a:t>Acquired Immune Deficiency Syndrome</a:t>
            </a:r>
          </a:p>
          <a:p>
            <a:pPr lvl="1"/>
            <a:r>
              <a:rPr lang="en-US" dirty="0" smtClean="0"/>
              <a:t>Pandemic </a:t>
            </a:r>
          </a:p>
          <a:p>
            <a:pPr lvl="1"/>
            <a:r>
              <a:rPr lang="en-US" dirty="0" smtClean="0"/>
              <a:t>26 million people </a:t>
            </a:r>
          </a:p>
          <a:p>
            <a:pPr lvl="1"/>
            <a:r>
              <a:rPr lang="en-US" dirty="0" smtClean="0"/>
              <a:t>Life expectancy drops from 58 to 39</a:t>
            </a:r>
          </a:p>
          <a:p>
            <a:r>
              <a:rPr lang="en-US" dirty="0" smtClean="0"/>
              <a:t>UNAIDS</a:t>
            </a:r>
          </a:p>
          <a:p>
            <a:pPr lvl="1"/>
            <a:r>
              <a:rPr lang="en-US" dirty="0" smtClean="0"/>
              <a:t>$4.63 billion will be needed to fight AIDS</a:t>
            </a:r>
          </a:p>
          <a:p>
            <a:r>
              <a:rPr lang="en-US" dirty="0" smtClean="0"/>
              <a:t>Uganda and Senegal</a:t>
            </a:r>
          </a:p>
          <a:p>
            <a:pPr lvl="1"/>
            <a:r>
              <a:rPr lang="en-US" dirty="0" smtClean="0"/>
              <a:t>Effectively reduced by 50%</a:t>
            </a:r>
          </a:p>
          <a:p>
            <a:r>
              <a:rPr lang="en-US" dirty="0" smtClean="0"/>
              <a:t>Cholera</a:t>
            </a:r>
          </a:p>
          <a:p>
            <a:endParaRPr lang="en-US" dirty="0"/>
          </a:p>
        </p:txBody>
      </p:sp>
      <p:pic>
        <p:nvPicPr>
          <p:cNvPr id="37890" name="Picture 2" descr="http://tj-tutoring.co.uk/images/aids-virus-bb2641-ga.jpg"/>
          <p:cNvPicPr>
            <a:picLocks noChangeAspect="1" noChangeArrowheads="1"/>
          </p:cNvPicPr>
          <p:nvPr/>
        </p:nvPicPr>
        <p:blipFill>
          <a:blip r:embed="rId2" cstate="print"/>
          <a:srcRect/>
          <a:stretch>
            <a:fillRect/>
          </a:stretch>
        </p:blipFill>
        <p:spPr bwMode="auto">
          <a:xfrm>
            <a:off x="5943600" y="381000"/>
            <a:ext cx="3200400" cy="2213043"/>
          </a:xfrm>
          <a:prstGeom prst="rect">
            <a:avLst/>
          </a:prstGeom>
          <a:noFill/>
        </p:spPr>
      </p:pic>
      <p:pic>
        <p:nvPicPr>
          <p:cNvPr id="37892" name="Picture 4" descr="http://upload.wikimedia.org/wikipedia/commons/thumb/6/6b/Symptoms_of_AIDS.svg/220px-Symptoms_of_AIDS.svg.png"/>
          <p:cNvPicPr>
            <a:picLocks noChangeAspect="1" noChangeArrowheads="1"/>
          </p:cNvPicPr>
          <p:nvPr/>
        </p:nvPicPr>
        <p:blipFill>
          <a:blip r:embed="rId3" cstate="print"/>
          <a:srcRect/>
          <a:stretch>
            <a:fillRect/>
          </a:stretch>
        </p:blipFill>
        <p:spPr bwMode="auto">
          <a:xfrm>
            <a:off x="5791200" y="2804159"/>
            <a:ext cx="3352800" cy="4053841"/>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Problems</a:t>
            </a:r>
            <a:endParaRPr lang="en-US" dirty="0"/>
          </a:p>
        </p:txBody>
      </p:sp>
      <p:sp>
        <p:nvSpPr>
          <p:cNvPr id="3" name="Content Placeholder 2"/>
          <p:cNvSpPr>
            <a:spLocks noGrp="1"/>
          </p:cNvSpPr>
          <p:nvPr>
            <p:ph sz="quarter" idx="1"/>
          </p:nvPr>
        </p:nvSpPr>
        <p:spPr/>
        <p:txBody>
          <a:bodyPr/>
          <a:lstStyle/>
          <a:p>
            <a:r>
              <a:rPr lang="en-US" dirty="0" smtClean="0"/>
              <a:t>Famine</a:t>
            </a:r>
          </a:p>
          <a:p>
            <a:r>
              <a:rPr lang="en-US" dirty="0" smtClean="0"/>
              <a:t>Wars</a:t>
            </a:r>
          </a:p>
          <a:p>
            <a:pPr lvl="1"/>
            <a:r>
              <a:rPr lang="en-US" dirty="0" smtClean="0"/>
              <a:t>Genocide</a:t>
            </a:r>
          </a:p>
          <a:p>
            <a:r>
              <a:rPr lang="en-US" dirty="0" smtClean="0"/>
              <a:t>Pirates!</a:t>
            </a:r>
          </a:p>
          <a:p>
            <a:r>
              <a:rPr lang="en-US" dirty="0" smtClean="0"/>
              <a:t>Slave trade</a:t>
            </a:r>
          </a:p>
          <a:p>
            <a:pPr lvl="1"/>
            <a:r>
              <a:rPr lang="en-US" dirty="0" smtClean="0"/>
              <a:t>Arabic slave trade in the East</a:t>
            </a:r>
          </a:p>
          <a:p>
            <a:pPr lvl="1"/>
            <a:r>
              <a:rPr lang="en-US" dirty="0" smtClean="0"/>
              <a:t>Bantus (Tanzania, Malawi, Mozambique)</a:t>
            </a:r>
          </a:p>
          <a:p>
            <a:pPr lvl="2"/>
            <a:r>
              <a:rPr lang="en-US" dirty="0" smtClean="0"/>
              <a:t>Brought to Somalia</a:t>
            </a:r>
          </a:p>
          <a:p>
            <a:pPr lvl="1"/>
            <a:endParaRPr lang="en-US" dirty="0" smtClean="0"/>
          </a:p>
          <a:p>
            <a:endParaRPr lang="en-US" dirty="0"/>
          </a:p>
        </p:txBody>
      </p:sp>
      <p:pic>
        <p:nvPicPr>
          <p:cNvPr id="39938" name="Picture 2" descr="http://upload.wikimedia.org/wikipedia/commons/thumb/9/9f/13th_Century_Africa.svg/200px-13th_Century_Africa.svg.png"/>
          <p:cNvPicPr>
            <a:picLocks noChangeAspect="1" noChangeArrowheads="1"/>
          </p:cNvPicPr>
          <p:nvPr/>
        </p:nvPicPr>
        <p:blipFill>
          <a:blip r:embed="rId2" cstate="print"/>
          <a:srcRect/>
          <a:stretch>
            <a:fillRect/>
          </a:stretch>
        </p:blipFill>
        <p:spPr bwMode="auto">
          <a:xfrm>
            <a:off x="5899505" y="1752600"/>
            <a:ext cx="2939695" cy="28956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UGANDA</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xfrm>
            <a:off x="8610600" y="6381750"/>
            <a:ext cx="304800" cy="476250"/>
          </a:xfrm>
          <a:noFill/>
        </p:spPr>
        <p:txBody>
          <a:bodyPr>
            <a:normAutofit lnSpcReduction="10000"/>
          </a:bodyPr>
          <a:lstStyle/>
          <a:p>
            <a:fld id="{B5898440-3C76-4B41-A59F-377D5328B395}" type="slidenum">
              <a:rPr lang="en-US" smtClean="0"/>
              <a:pPr/>
              <a:t>54</a:t>
            </a:fld>
            <a:endParaRPr lang="en-US" smtClean="0"/>
          </a:p>
        </p:txBody>
      </p:sp>
      <p:pic>
        <p:nvPicPr>
          <p:cNvPr id="4099" name="Picture 5" descr="Africa political map"/>
          <p:cNvPicPr>
            <a:picLocks noChangeAspect="1" noChangeArrowheads="1"/>
          </p:cNvPicPr>
          <p:nvPr/>
        </p:nvPicPr>
        <p:blipFill>
          <a:blip r:embed="rId3" cstate="print"/>
          <a:srcRect/>
          <a:stretch>
            <a:fillRect/>
          </a:stretch>
        </p:blipFill>
        <p:spPr bwMode="auto">
          <a:xfrm>
            <a:off x="1066800" y="0"/>
            <a:ext cx="7162800" cy="6858000"/>
          </a:xfrm>
          <a:prstGeom prst="rect">
            <a:avLst/>
          </a:prstGeom>
          <a:noFill/>
          <a:ln w="9525">
            <a:noFill/>
            <a:miter lim="800000"/>
            <a:headEnd/>
            <a:tailEnd/>
          </a:ln>
        </p:spPr>
      </p:pic>
      <p:sp>
        <p:nvSpPr>
          <p:cNvPr id="4101" name="Oval 8"/>
          <p:cNvSpPr>
            <a:spLocks noChangeArrowheads="1"/>
          </p:cNvSpPr>
          <p:nvPr/>
        </p:nvSpPr>
        <p:spPr bwMode="auto">
          <a:xfrm>
            <a:off x="5867400" y="3048000"/>
            <a:ext cx="685800" cy="762000"/>
          </a:xfrm>
          <a:prstGeom prst="ellipse">
            <a:avLst/>
          </a:prstGeom>
          <a:noFill/>
          <a:ln w="38100">
            <a:solidFill>
              <a:schemeClr val="accent1"/>
            </a:solidFill>
            <a:round/>
            <a:headEnd/>
            <a:tailEnd/>
          </a:ln>
        </p:spPr>
        <p:txBody>
          <a:bodyPr wrap="none" anchor="ctr"/>
          <a:lstStyle/>
          <a:p>
            <a:endParaRPr lang="en-US"/>
          </a:p>
        </p:txBody>
      </p:sp>
      <p:sp>
        <p:nvSpPr>
          <p:cNvPr id="4102" name="Text Box 9"/>
          <p:cNvSpPr txBox="1">
            <a:spLocks noChangeArrowheads="1"/>
          </p:cNvSpPr>
          <p:nvPr/>
        </p:nvSpPr>
        <p:spPr bwMode="auto">
          <a:xfrm>
            <a:off x="7315200" y="3352800"/>
            <a:ext cx="1066800" cy="379413"/>
          </a:xfrm>
          <a:prstGeom prst="rect">
            <a:avLst/>
          </a:prstGeom>
          <a:solidFill>
            <a:schemeClr val="accent1"/>
          </a:solidFill>
          <a:ln w="12700">
            <a:solidFill>
              <a:schemeClr val="accent1"/>
            </a:solidFill>
            <a:miter lim="800000"/>
            <a:headEnd/>
            <a:tailEnd/>
          </a:ln>
        </p:spPr>
        <p:txBody>
          <a:bodyPr>
            <a:spAutoFit/>
          </a:bodyPr>
          <a:lstStyle/>
          <a:p>
            <a:pPr>
              <a:spcBef>
                <a:spcPct val="50000"/>
              </a:spcBef>
            </a:pPr>
            <a:r>
              <a:rPr lang="en-US"/>
              <a:t>Uganda</a:t>
            </a:r>
          </a:p>
        </p:txBody>
      </p:sp>
      <p:sp>
        <p:nvSpPr>
          <p:cNvPr id="4103" name="Line 10"/>
          <p:cNvSpPr>
            <a:spLocks noChangeShapeType="1"/>
          </p:cNvSpPr>
          <p:nvPr/>
        </p:nvSpPr>
        <p:spPr bwMode="auto">
          <a:xfrm flipH="1">
            <a:off x="6553200" y="3657600"/>
            <a:ext cx="762000" cy="0"/>
          </a:xfrm>
          <a:prstGeom prst="line">
            <a:avLst/>
          </a:prstGeom>
          <a:noFill/>
          <a:ln w="47625">
            <a:solidFill>
              <a:schemeClr val="accent1"/>
            </a:solidFill>
            <a:round/>
            <a:headEnd/>
            <a:tailEnd/>
          </a:ln>
        </p:spPr>
        <p:txBody>
          <a:bodyPr/>
          <a:lstStyle/>
          <a:p>
            <a:endParaRPr lang="en-US"/>
          </a:p>
        </p:txBody>
      </p:sp>
      <p:sp>
        <p:nvSpPr>
          <p:cNvPr id="4104" name="Line 12"/>
          <p:cNvSpPr>
            <a:spLocks noChangeShapeType="1"/>
          </p:cNvSpPr>
          <p:nvPr/>
        </p:nvSpPr>
        <p:spPr bwMode="auto">
          <a:xfrm flipH="1" flipV="1">
            <a:off x="6172200" y="3371850"/>
            <a:ext cx="381000" cy="285750"/>
          </a:xfrm>
          <a:prstGeom prst="line">
            <a:avLst/>
          </a:prstGeom>
          <a:noFill/>
          <a:ln w="47625">
            <a:solidFill>
              <a:schemeClr val="accent1"/>
            </a:solidFill>
            <a:round/>
            <a:headEnd/>
            <a:tailEnd/>
          </a:ln>
        </p:spPr>
        <p:txBody>
          <a:bodyPr/>
          <a:lstStyle/>
          <a:p>
            <a:endParaRPr lang="en-US"/>
          </a:p>
        </p:txBody>
      </p:sp>
      <p:sp>
        <p:nvSpPr>
          <p:cNvPr id="4105" name="Rectangle 13"/>
          <p:cNvSpPr>
            <a:spLocks noChangeArrowheads="1"/>
          </p:cNvSpPr>
          <p:nvPr/>
        </p:nvSpPr>
        <p:spPr bwMode="auto">
          <a:xfrm>
            <a:off x="0" y="5760177"/>
            <a:ext cx="3810000" cy="830997"/>
          </a:xfrm>
          <a:prstGeom prst="rect">
            <a:avLst/>
          </a:prstGeom>
          <a:noFill/>
          <a:ln w="9525">
            <a:noFill/>
            <a:miter lim="800000"/>
            <a:headEnd/>
            <a:tailEnd/>
          </a:ln>
        </p:spPr>
        <p:txBody>
          <a:bodyPr wrap="square" anchor="ctr">
            <a:spAutoFit/>
          </a:bodyPr>
          <a:lstStyle/>
          <a:p>
            <a:r>
              <a:rPr lang="en-US" sz="1600" dirty="0">
                <a:solidFill>
                  <a:srgbClr val="000000"/>
                </a:solidFill>
                <a:latin typeface="Microsoft Sans Serif" pitchFamily="34" charset="0"/>
                <a:ea typeface="Times New Roman" pitchFamily="18" charset="0"/>
                <a:cs typeface="Microsoft Sans Serif" pitchFamily="34" charset="0"/>
              </a:rPr>
              <a:t>Uganda is landlocked. That means other countries completely surround it, so it doesn’t touch any oceans or seas. </a:t>
            </a:r>
            <a:endParaRPr lang="en-US" sz="1600" dirty="0">
              <a:ea typeface="Times New Roman" pitchFamily="18" charset="0"/>
              <a:cs typeface="Microsoft Sans Serif"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xfrm>
            <a:off x="8686800" y="6381750"/>
            <a:ext cx="228600" cy="476250"/>
          </a:xfrm>
          <a:noFill/>
        </p:spPr>
        <p:txBody>
          <a:bodyPr>
            <a:normAutofit lnSpcReduction="10000"/>
          </a:bodyPr>
          <a:lstStyle/>
          <a:p>
            <a:fld id="{8A4E5344-B655-4ACD-AD81-D079F9CC1B73}" type="slidenum">
              <a:rPr lang="en-US" smtClean="0"/>
              <a:pPr/>
              <a:t>55</a:t>
            </a:fld>
            <a:endParaRPr lang="en-US" smtClean="0"/>
          </a:p>
        </p:txBody>
      </p:sp>
      <p:pic>
        <p:nvPicPr>
          <p:cNvPr id="5123" name="Picture 4" descr="uganda map"/>
          <p:cNvPicPr>
            <a:picLocks noChangeAspect="1" noChangeArrowheads="1"/>
          </p:cNvPicPr>
          <p:nvPr/>
        </p:nvPicPr>
        <p:blipFill>
          <a:blip r:embed="rId3" cstate="print"/>
          <a:srcRect/>
          <a:stretch>
            <a:fillRect/>
          </a:stretch>
        </p:blipFill>
        <p:spPr bwMode="auto">
          <a:xfrm>
            <a:off x="1398588" y="0"/>
            <a:ext cx="6373812" cy="6858000"/>
          </a:xfrm>
          <a:prstGeom prst="rect">
            <a:avLst/>
          </a:prstGeom>
          <a:noFill/>
          <a:ln w="9525">
            <a:noFill/>
            <a:miter lim="800000"/>
            <a:headEnd/>
            <a:tailEnd/>
          </a:ln>
        </p:spPr>
      </p:pic>
      <p:sp>
        <p:nvSpPr>
          <p:cNvPr id="5124" name="Text Box 7"/>
          <p:cNvSpPr txBox="1">
            <a:spLocks noChangeArrowheads="1"/>
          </p:cNvSpPr>
          <p:nvPr/>
        </p:nvSpPr>
        <p:spPr bwMode="auto">
          <a:xfrm>
            <a:off x="228600" y="4648200"/>
            <a:ext cx="1447800" cy="366713"/>
          </a:xfrm>
          <a:prstGeom prst="rect">
            <a:avLst/>
          </a:prstGeom>
          <a:noFill/>
          <a:ln w="9525">
            <a:noFill/>
            <a:miter lim="800000"/>
            <a:headEnd/>
            <a:tailEnd/>
          </a:ln>
        </p:spPr>
        <p:txBody>
          <a:bodyPr>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2"/>
          </p:nvPr>
        </p:nvSpPr>
        <p:spPr>
          <a:noFill/>
        </p:spPr>
        <p:txBody>
          <a:bodyPr/>
          <a:lstStyle/>
          <a:p>
            <a:fld id="{85297E91-AB08-4A67-BC0A-11DD41D79376}" type="slidenum">
              <a:rPr lang="en-US" smtClean="0"/>
              <a:pPr/>
              <a:t>56</a:t>
            </a:fld>
            <a:endParaRPr lang="en-US" smtClean="0"/>
          </a:p>
        </p:txBody>
      </p:sp>
      <p:pic>
        <p:nvPicPr>
          <p:cNvPr id="6147" name="Picture 4" descr="Mt Elgon and Mpologoma River (Small)"/>
          <p:cNvPicPr>
            <a:picLocks noChangeAspect="1" noChangeArrowheads="1"/>
          </p:cNvPicPr>
          <p:nvPr/>
        </p:nvPicPr>
        <p:blipFill>
          <a:blip r:embed="rId3" cstate="print"/>
          <a:srcRect/>
          <a:stretch>
            <a:fillRect/>
          </a:stretch>
        </p:blipFill>
        <p:spPr bwMode="auto">
          <a:xfrm>
            <a:off x="76200" y="0"/>
            <a:ext cx="9144000" cy="6858000"/>
          </a:xfrm>
          <a:prstGeom prst="rect">
            <a:avLst/>
          </a:prstGeom>
          <a:noFill/>
          <a:ln w="9525">
            <a:noFill/>
            <a:miter lim="800000"/>
            <a:headEnd/>
            <a:tailEnd/>
          </a:ln>
        </p:spPr>
      </p:pic>
      <p:sp>
        <p:nvSpPr>
          <p:cNvPr id="6148" name="Text Box 6"/>
          <p:cNvSpPr txBox="1">
            <a:spLocks noChangeArrowheads="1"/>
          </p:cNvSpPr>
          <p:nvPr/>
        </p:nvSpPr>
        <p:spPr bwMode="auto">
          <a:xfrm>
            <a:off x="228600" y="6324600"/>
            <a:ext cx="457200" cy="366713"/>
          </a:xfrm>
          <a:prstGeom prst="rect">
            <a:avLst/>
          </a:prstGeom>
          <a:noFill/>
          <a:ln w="9525">
            <a:noFill/>
            <a:miter lim="800000"/>
            <a:headEnd/>
            <a:tailEnd/>
          </a:ln>
        </p:spPr>
        <p:txBody>
          <a:bodyPr>
            <a:spAutoFit/>
          </a:bodyPr>
          <a:lstStyle/>
          <a:p>
            <a:pPr>
              <a:spcBef>
                <a:spcPct val="50000"/>
              </a:spcBef>
            </a:pPr>
            <a:endParaRPr lang="en-US"/>
          </a:p>
        </p:txBody>
      </p:sp>
      <p:sp>
        <p:nvSpPr>
          <p:cNvPr id="6149" name="Text Box 7"/>
          <p:cNvSpPr txBox="1">
            <a:spLocks noChangeArrowheads="1"/>
          </p:cNvSpPr>
          <p:nvPr/>
        </p:nvSpPr>
        <p:spPr bwMode="auto">
          <a:xfrm>
            <a:off x="8686800" y="6324600"/>
            <a:ext cx="304800" cy="307975"/>
          </a:xfrm>
          <a:prstGeom prst="rect">
            <a:avLst/>
          </a:prstGeom>
          <a:noFill/>
          <a:ln w="9525">
            <a:noFill/>
            <a:miter lim="800000"/>
            <a:headEnd/>
            <a:tailEnd/>
          </a:ln>
        </p:spPr>
        <p:txBody>
          <a:bodyPr>
            <a:spAutoFit/>
          </a:bodyPr>
          <a:lstStyle/>
          <a:p>
            <a:pPr>
              <a:spcBef>
                <a:spcPct val="50000"/>
              </a:spcBef>
            </a:pPr>
            <a:r>
              <a:rPr lang="en-US" sz="1400"/>
              <a:t>5</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2"/>
          </p:nvPr>
        </p:nvSpPr>
        <p:spPr>
          <a:noFill/>
        </p:spPr>
        <p:txBody>
          <a:bodyPr/>
          <a:lstStyle/>
          <a:p>
            <a:fld id="{954CA053-980F-4838-B05C-8B79A4F59CEC}" type="slidenum">
              <a:rPr lang="en-US" smtClean="0"/>
              <a:pPr/>
              <a:t>57</a:t>
            </a:fld>
            <a:endParaRPr lang="en-US" smtClean="0"/>
          </a:p>
        </p:txBody>
      </p:sp>
      <p:pic>
        <p:nvPicPr>
          <p:cNvPr id="7171" name="Picture 5" descr="IMG_0206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7172" name="Text Box 6"/>
          <p:cNvSpPr txBox="1">
            <a:spLocks noChangeArrowheads="1"/>
          </p:cNvSpPr>
          <p:nvPr/>
        </p:nvSpPr>
        <p:spPr bwMode="auto">
          <a:xfrm>
            <a:off x="8686800" y="6324600"/>
            <a:ext cx="304800" cy="307975"/>
          </a:xfrm>
          <a:prstGeom prst="rect">
            <a:avLst/>
          </a:prstGeom>
          <a:noFill/>
          <a:ln w="9525">
            <a:noFill/>
            <a:miter lim="800000"/>
            <a:headEnd/>
            <a:tailEnd/>
          </a:ln>
        </p:spPr>
        <p:txBody>
          <a:bodyPr>
            <a:spAutoFit/>
          </a:bodyPr>
          <a:lstStyle/>
          <a:p>
            <a:pPr>
              <a:spcBef>
                <a:spcPct val="50000"/>
              </a:spcBef>
            </a:pPr>
            <a:r>
              <a:rPr lang="en-US" sz="1400"/>
              <a:t>6</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normAutofit fontScale="85000" lnSpcReduction="20000"/>
          </a:bodyPr>
          <a:lstStyle/>
          <a:p>
            <a:fld id="{795CCC43-29A2-46BF-8478-D708F296668F}" type="slidenum">
              <a:rPr lang="en-US" smtClean="0"/>
              <a:pPr/>
              <a:t>58</a:t>
            </a:fld>
            <a:endParaRPr lang="en-US" smtClean="0"/>
          </a:p>
        </p:txBody>
      </p:sp>
      <p:pic>
        <p:nvPicPr>
          <p:cNvPr id="9219" name="Picture 4" descr="Net fishing on the Nil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9220" name="Text Box 5"/>
          <p:cNvSpPr txBox="1">
            <a:spLocks noChangeArrowheads="1"/>
          </p:cNvSpPr>
          <p:nvPr/>
        </p:nvSpPr>
        <p:spPr bwMode="auto">
          <a:xfrm>
            <a:off x="8534400" y="6324600"/>
            <a:ext cx="457200" cy="307975"/>
          </a:xfrm>
          <a:prstGeom prst="rect">
            <a:avLst/>
          </a:prstGeom>
          <a:noFill/>
          <a:ln w="9525">
            <a:noFill/>
            <a:miter lim="800000"/>
            <a:headEnd/>
            <a:tailEnd/>
          </a:ln>
        </p:spPr>
        <p:txBody>
          <a:bodyPr>
            <a:spAutoFit/>
          </a:bodyPr>
          <a:lstStyle/>
          <a:p>
            <a:pPr algn="ctr">
              <a:spcBef>
                <a:spcPct val="50000"/>
              </a:spcBef>
            </a:pPr>
            <a:r>
              <a:rPr lang="en-US" sz="1400">
                <a:solidFill>
                  <a:schemeClr val="bg2"/>
                </a:solidFill>
              </a:rPr>
              <a:t>8</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xfrm>
            <a:off x="8686800" y="6381750"/>
            <a:ext cx="228600" cy="476250"/>
          </a:xfrm>
          <a:noFill/>
        </p:spPr>
        <p:txBody>
          <a:bodyPr>
            <a:normAutofit lnSpcReduction="10000"/>
          </a:bodyPr>
          <a:lstStyle/>
          <a:p>
            <a:fld id="{1664A686-DE0E-4528-BF06-6776C9F20689}" type="slidenum">
              <a:rPr lang="en-US" smtClean="0"/>
              <a:pPr/>
              <a:t>59</a:t>
            </a:fld>
            <a:endParaRPr lang="en-US" smtClean="0"/>
          </a:p>
        </p:txBody>
      </p:sp>
      <p:pic>
        <p:nvPicPr>
          <p:cNvPr id="10243" name="Picture 4" descr="Planting rice in Bunyole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244" name="TextBox 4"/>
          <p:cNvSpPr txBox="1">
            <a:spLocks noChangeArrowheads="1"/>
          </p:cNvSpPr>
          <p:nvPr/>
        </p:nvSpPr>
        <p:spPr bwMode="auto">
          <a:xfrm>
            <a:off x="8534400" y="6324600"/>
            <a:ext cx="381000" cy="307975"/>
          </a:xfrm>
          <a:prstGeom prst="rect">
            <a:avLst/>
          </a:prstGeom>
          <a:noFill/>
          <a:ln w="9525">
            <a:noFill/>
            <a:miter lim="800000"/>
            <a:headEnd/>
            <a:tailEnd/>
          </a:ln>
        </p:spPr>
        <p:txBody>
          <a:bodyPr>
            <a:spAutoFit/>
          </a:bodyPr>
          <a:lstStyle/>
          <a:p>
            <a:pPr algn="ctr"/>
            <a:r>
              <a:rPr lang="en-US" sz="1400"/>
              <a:t>9</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Geography of Eastern Africa</a:t>
            </a:r>
            <a:endParaRPr lang="en-US" dirty="0"/>
          </a:p>
        </p:txBody>
      </p:sp>
      <p:sp>
        <p:nvSpPr>
          <p:cNvPr id="3" name="Content Placeholder 2"/>
          <p:cNvSpPr>
            <a:spLocks noGrp="1"/>
          </p:cNvSpPr>
          <p:nvPr>
            <p:ph sz="quarter" idx="1"/>
          </p:nvPr>
        </p:nvSpPr>
        <p:spPr>
          <a:xfrm>
            <a:off x="0" y="1600200"/>
            <a:ext cx="8766048" cy="5257800"/>
          </a:xfrm>
        </p:spPr>
        <p:txBody>
          <a:bodyPr>
            <a:normAutofit/>
          </a:bodyPr>
          <a:lstStyle/>
          <a:p>
            <a:r>
              <a:rPr lang="en-US" dirty="0" smtClean="0"/>
              <a:t>Indian Ocean</a:t>
            </a:r>
          </a:p>
          <a:p>
            <a:r>
              <a:rPr lang="en-US" dirty="0" smtClean="0"/>
              <a:t>Red Sea</a:t>
            </a:r>
          </a:p>
          <a:p>
            <a:r>
              <a:rPr lang="en-US" dirty="0" smtClean="0"/>
              <a:t>Lake Victoria</a:t>
            </a:r>
          </a:p>
          <a:p>
            <a:r>
              <a:rPr lang="en-US" dirty="0" smtClean="0"/>
              <a:t>Gulf of Aden</a:t>
            </a:r>
          </a:p>
          <a:p>
            <a:r>
              <a:rPr lang="en-US" dirty="0" smtClean="0"/>
              <a:t>Two tallest peaks in Africa</a:t>
            </a:r>
          </a:p>
          <a:p>
            <a:pPr lvl="1"/>
            <a:r>
              <a:rPr lang="en-US" dirty="0" smtClean="0"/>
              <a:t>Mount Kilimanjaro</a:t>
            </a:r>
          </a:p>
          <a:p>
            <a:pPr lvl="1"/>
            <a:r>
              <a:rPr lang="en-US" dirty="0" smtClean="0"/>
              <a:t>Mount Kenya</a:t>
            </a:r>
          </a:p>
          <a:p>
            <a:pPr lvl="1"/>
            <a:endParaRPr lang="en-US" dirty="0" smtClean="0"/>
          </a:p>
          <a:p>
            <a:endParaRPr lang="en-US" dirty="0"/>
          </a:p>
        </p:txBody>
      </p:sp>
      <p:pic>
        <p:nvPicPr>
          <p:cNvPr id="17410" name="Picture 2" descr="http://www.fao.org/docrep/009/j8227e/j8227e-16.gif"/>
          <p:cNvPicPr>
            <a:picLocks noChangeAspect="1" noChangeArrowheads="1"/>
          </p:cNvPicPr>
          <p:nvPr/>
        </p:nvPicPr>
        <p:blipFill>
          <a:blip r:embed="rId2" cstate="print"/>
          <a:srcRect/>
          <a:stretch>
            <a:fillRect/>
          </a:stretch>
        </p:blipFill>
        <p:spPr bwMode="auto">
          <a:xfrm>
            <a:off x="4915120" y="1752600"/>
            <a:ext cx="4228880" cy="46482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xfrm>
            <a:off x="8458200" y="6248400"/>
            <a:ext cx="457200" cy="381000"/>
          </a:xfrm>
          <a:noFill/>
        </p:spPr>
        <p:txBody>
          <a:bodyPr/>
          <a:lstStyle/>
          <a:p>
            <a:pPr algn="ctr"/>
            <a:fld id="{E06E1102-98D1-46FF-A9FB-37D0572204B9}" type="slidenum">
              <a:rPr lang="en-US" smtClean="0"/>
              <a:pPr algn="ctr"/>
              <a:t>60</a:t>
            </a:fld>
            <a:endParaRPr lang="en-US" smtClean="0"/>
          </a:p>
        </p:txBody>
      </p:sp>
      <p:pic>
        <p:nvPicPr>
          <p:cNvPr id="11267" name="Picture 4" descr="Sugar cane sales (Small)"/>
          <p:cNvPicPr>
            <a:picLocks noChangeAspect="1" noChangeArrowheads="1"/>
          </p:cNvPicPr>
          <p:nvPr/>
        </p:nvPicPr>
        <p:blipFill>
          <a:blip r:embed="rId3" cstate="print"/>
          <a:srcRect/>
          <a:stretch>
            <a:fillRect/>
          </a:stretch>
        </p:blipFill>
        <p:spPr bwMode="auto">
          <a:xfrm>
            <a:off x="2000250" y="0"/>
            <a:ext cx="51435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normAutofit fontScale="85000" lnSpcReduction="20000"/>
          </a:bodyPr>
          <a:lstStyle/>
          <a:p>
            <a:endParaRPr lang="en-US" smtClean="0"/>
          </a:p>
        </p:txBody>
      </p:sp>
      <p:pic>
        <p:nvPicPr>
          <p:cNvPr id="12291" name="Picture 4" descr="Sweet Potatoes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2292" name="Text Box 5"/>
          <p:cNvSpPr txBox="1">
            <a:spLocks noChangeArrowheads="1"/>
          </p:cNvSpPr>
          <p:nvPr/>
        </p:nvSpPr>
        <p:spPr bwMode="auto">
          <a:xfrm>
            <a:off x="8534400" y="6096000"/>
            <a:ext cx="457200" cy="307975"/>
          </a:xfrm>
          <a:prstGeom prst="rect">
            <a:avLst/>
          </a:prstGeom>
          <a:noFill/>
          <a:ln w="9525">
            <a:noFill/>
            <a:miter lim="800000"/>
            <a:headEnd/>
            <a:tailEnd/>
          </a:ln>
        </p:spPr>
        <p:txBody>
          <a:bodyPr>
            <a:spAutoFit/>
          </a:bodyPr>
          <a:lstStyle/>
          <a:p>
            <a:pPr>
              <a:spcBef>
                <a:spcPct val="50000"/>
              </a:spcBef>
            </a:pPr>
            <a:r>
              <a:rPr lang="en-US" sz="1400"/>
              <a:t>11</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normAutofit fontScale="85000" lnSpcReduction="20000"/>
          </a:bodyPr>
          <a:lstStyle/>
          <a:p>
            <a:fld id="{C67B892B-DB39-4DDF-A3E5-627E11975213}" type="slidenum">
              <a:rPr lang="en-US" smtClean="0"/>
              <a:pPr/>
              <a:t>62</a:t>
            </a:fld>
            <a:endParaRPr lang="en-US" smtClean="0"/>
          </a:p>
        </p:txBody>
      </p:sp>
      <p:pic>
        <p:nvPicPr>
          <p:cNvPr id="13315" name="Picture 4" descr="Market day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3316" name="Text Box 5"/>
          <p:cNvSpPr txBox="1">
            <a:spLocks noChangeArrowheads="1"/>
          </p:cNvSpPr>
          <p:nvPr/>
        </p:nvSpPr>
        <p:spPr bwMode="auto">
          <a:xfrm>
            <a:off x="8534400" y="6248400"/>
            <a:ext cx="457200" cy="723900"/>
          </a:xfrm>
          <a:prstGeom prst="rect">
            <a:avLst/>
          </a:prstGeom>
          <a:noFill/>
          <a:ln w="9525">
            <a:noFill/>
            <a:miter lim="800000"/>
            <a:headEnd/>
            <a:tailEnd/>
          </a:ln>
        </p:spPr>
        <p:txBody>
          <a:bodyPr>
            <a:spAutoFit/>
          </a:bodyPr>
          <a:lstStyle/>
          <a:p>
            <a:pPr>
              <a:spcBef>
                <a:spcPct val="50000"/>
              </a:spcBef>
            </a:pPr>
            <a:r>
              <a:rPr lang="en-US" sz="1400"/>
              <a:t>12</a:t>
            </a:r>
          </a:p>
          <a:p>
            <a:pPr>
              <a:spcBef>
                <a:spcPct val="50000"/>
              </a:spcBef>
            </a:pPr>
            <a:endParaRPr lang="en-US">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xfrm>
            <a:off x="8610600" y="6248400"/>
            <a:ext cx="381000" cy="457200"/>
          </a:xfrm>
          <a:noFill/>
        </p:spPr>
        <p:txBody>
          <a:bodyPr/>
          <a:lstStyle/>
          <a:p>
            <a:fld id="{0B7F5B8D-64F5-4A2B-9F21-1BFCB43A9903}" type="slidenum">
              <a:rPr lang="en-US" smtClean="0"/>
              <a:pPr/>
              <a:t>63</a:t>
            </a:fld>
            <a:endParaRPr lang="en-US" smtClean="0"/>
          </a:p>
        </p:txBody>
      </p:sp>
      <p:pic>
        <p:nvPicPr>
          <p:cNvPr id="14339" name="Picture 4" descr="gungu-mother &amp; baby (Small)"/>
          <p:cNvPicPr>
            <a:picLocks noChangeAspect="1" noChangeArrowheads="1"/>
          </p:cNvPicPr>
          <p:nvPr/>
        </p:nvPicPr>
        <p:blipFill>
          <a:blip r:embed="rId3" cstate="print"/>
          <a:srcRect/>
          <a:stretch>
            <a:fillRect/>
          </a:stretch>
        </p:blipFill>
        <p:spPr bwMode="auto">
          <a:xfrm>
            <a:off x="2092325" y="0"/>
            <a:ext cx="49180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p:spPr>
        <p:txBody>
          <a:bodyPr>
            <a:normAutofit fontScale="85000" lnSpcReduction="20000"/>
          </a:bodyPr>
          <a:lstStyle/>
          <a:p>
            <a:fld id="{7637C0CE-CCFB-4B9E-BE3B-1A1E4F7FAFA9}" type="slidenum">
              <a:rPr lang="en-US" smtClean="0"/>
              <a:pPr/>
              <a:t>64</a:t>
            </a:fld>
            <a:endParaRPr lang="en-US" smtClean="0"/>
          </a:p>
        </p:txBody>
      </p:sp>
      <p:pic>
        <p:nvPicPr>
          <p:cNvPr id="15363" name="Picture 4" descr="gungu-kid with 2 jerricans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5364" name="Text Box 5"/>
          <p:cNvSpPr txBox="1">
            <a:spLocks noChangeArrowheads="1"/>
          </p:cNvSpPr>
          <p:nvPr/>
        </p:nvSpPr>
        <p:spPr bwMode="auto">
          <a:xfrm>
            <a:off x="8610600" y="6400800"/>
            <a:ext cx="457200" cy="307975"/>
          </a:xfrm>
          <a:prstGeom prst="rect">
            <a:avLst/>
          </a:prstGeom>
          <a:noFill/>
          <a:ln w="9525">
            <a:noFill/>
            <a:miter lim="800000"/>
            <a:headEnd/>
            <a:tailEnd/>
          </a:ln>
        </p:spPr>
        <p:txBody>
          <a:bodyPr>
            <a:spAutoFit/>
          </a:bodyPr>
          <a:lstStyle/>
          <a:p>
            <a:pPr>
              <a:spcBef>
                <a:spcPct val="50000"/>
              </a:spcBef>
            </a:pPr>
            <a:r>
              <a:rPr lang="en-US" sz="1400">
                <a:solidFill>
                  <a:schemeClr val="bg1"/>
                </a:solidFill>
              </a:rPr>
              <a:t>14</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p:spPr>
        <p:txBody>
          <a:bodyPr>
            <a:normAutofit fontScale="85000" lnSpcReduction="20000"/>
          </a:bodyPr>
          <a:lstStyle/>
          <a:p>
            <a:fld id="{E6D69E49-76B2-4119-9316-0010F8CEA481}" type="slidenum">
              <a:rPr lang="en-US" smtClean="0"/>
              <a:pPr/>
              <a:t>65</a:t>
            </a:fld>
            <a:endParaRPr lang="en-US" smtClean="0"/>
          </a:p>
        </p:txBody>
      </p:sp>
      <p:pic>
        <p:nvPicPr>
          <p:cNvPr id="16387" name="Picture 4" descr="Primary one class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6388" name="Text Box 5"/>
          <p:cNvSpPr txBox="1">
            <a:spLocks noChangeArrowheads="1"/>
          </p:cNvSpPr>
          <p:nvPr/>
        </p:nvSpPr>
        <p:spPr bwMode="auto">
          <a:xfrm>
            <a:off x="8534400" y="6324600"/>
            <a:ext cx="457200" cy="723900"/>
          </a:xfrm>
          <a:prstGeom prst="rect">
            <a:avLst/>
          </a:prstGeom>
          <a:noFill/>
          <a:ln w="9525">
            <a:noFill/>
            <a:miter lim="800000"/>
            <a:headEnd/>
            <a:tailEnd/>
          </a:ln>
        </p:spPr>
        <p:txBody>
          <a:bodyPr>
            <a:spAutoFit/>
          </a:bodyPr>
          <a:lstStyle/>
          <a:p>
            <a:pPr>
              <a:spcBef>
                <a:spcPct val="50000"/>
              </a:spcBef>
            </a:pPr>
            <a:r>
              <a:rPr lang="en-US" sz="1400"/>
              <a:t>15</a:t>
            </a:r>
          </a:p>
          <a:p>
            <a:pPr>
              <a:spcBef>
                <a:spcPct val="50000"/>
              </a:spcBef>
            </a:pPr>
            <a:endParaRPr lang="en-US">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xfrm>
            <a:off x="8534400" y="6172200"/>
            <a:ext cx="381000" cy="476250"/>
          </a:xfrm>
          <a:noFill/>
        </p:spPr>
        <p:txBody>
          <a:bodyPr/>
          <a:lstStyle/>
          <a:p>
            <a:fld id="{9BCBE307-8D48-432A-8495-42015DC9BF81}" type="slidenum">
              <a:rPr lang="en-US" smtClean="0"/>
              <a:pPr/>
              <a:t>66</a:t>
            </a:fld>
            <a:endParaRPr lang="en-US" smtClean="0"/>
          </a:p>
        </p:txBody>
      </p:sp>
      <p:sp>
        <p:nvSpPr>
          <p:cNvPr id="17412" name="Text Box 4"/>
          <p:cNvSpPr txBox="1">
            <a:spLocks noChangeArrowheads="1"/>
          </p:cNvSpPr>
          <p:nvPr/>
        </p:nvSpPr>
        <p:spPr bwMode="auto">
          <a:xfrm>
            <a:off x="593725" y="641350"/>
            <a:ext cx="652463" cy="366713"/>
          </a:xfrm>
          <a:prstGeom prst="rect">
            <a:avLst/>
          </a:prstGeom>
          <a:noFill/>
          <a:ln w="9525">
            <a:noFill/>
            <a:miter lim="800000"/>
            <a:headEnd/>
            <a:tailEnd/>
          </a:ln>
        </p:spPr>
        <p:txBody>
          <a:bodyPr wrap="none">
            <a:spAutoFit/>
          </a:bodyPr>
          <a:lstStyle/>
          <a:p>
            <a:r>
              <a:rPr lang="en-US" b="1">
                <a:latin typeface="Agency FB" pitchFamily="34" charset="0"/>
              </a:rPr>
              <a:t>Acholi</a:t>
            </a:r>
          </a:p>
        </p:txBody>
      </p:sp>
      <p:sp>
        <p:nvSpPr>
          <p:cNvPr id="17414" name="Text Box 6"/>
          <p:cNvSpPr txBox="1">
            <a:spLocks noChangeArrowheads="1"/>
          </p:cNvSpPr>
          <p:nvPr/>
        </p:nvSpPr>
        <p:spPr bwMode="auto">
          <a:xfrm>
            <a:off x="4419600" y="3886200"/>
            <a:ext cx="903288" cy="366713"/>
          </a:xfrm>
          <a:prstGeom prst="rect">
            <a:avLst/>
          </a:prstGeom>
          <a:noFill/>
          <a:ln w="9525">
            <a:noFill/>
            <a:miter lim="800000"/>
            <a:headEnd/>
            <a:tailEnd/>
          </a:ln>
        </p:spPr>
        <p:txBody>
          <a:bodyPr wrap="none">
            <a:spAutoFit/>
          </a:bodyPr>
          <a:lstStyle/>
          <a:p>
            <a:r>
              <a:rPr lang="en-US">
                <a:latin typeface="Gill Sans MT" pitchFamily="34" charset="0"/>
              </a:rPr>
              <a:t>Adhola</a:t>
            </a:r>
            <a:r>
              <a:rPr lang="en-US"/>
              <a:t> </a:t>
            </a:r>
          </a:p>
        </p:txBody>
      </p:sp>
      <p:sp>
        <p:nvSpPr>
          <p:cNvPr id="17415" name="Text Box 7"/>
          <p:cNvSpPr txBox="1">
            <a:spLocks noChangeArrowheads="1"/>
          </p:cNvSpPr>
          <p:nvPr/>
        </p:nvSpPr>
        <p:spPr bwMode="auto">
          <a:xfrm>
            <a:off x="3276600" y="3733800"/>
            <a:ext cx="650875" cy="366713"/>
          </a:xfrm>
          <a:prstGeom prst="rect">
            <a:avLst/>
          </a:prstGeom>
          <a:noFill/>
          <a:ln w="9525">
            <a:noFill/>
            <a:miter lim="800000"/>
            <a:headEnd/>
            <a:tailEnd/>
          </a:ln>
        </p:spPr>
        <p:txBody>
          <a:bodyPr wrap="none">
            <a:spAutoFit/>
          </a:bodyPr>
          <a:lstStyle/>
          <a:p>
            <a:r>
              <a:rPr lang="en-US">
                <a:latin typeface="Franklin Gothic Demi" pitchFamily="34" charset="0"/>
              </a:rPr>
              <a:t>Alur</a:t>
            </a:r>
            <a:r>
              <a:rPr lang="en-US"/>
              <a:t> </a:t>
            </a:r>
          </a:p>
        </p:txBody>
      </p:sp>
      <p:sp>
        <p:nvSpPr>
          <p:cNvPr id="17416" name="Text Box 8"/>
          <p:cNvSpPr txBox="1">
            <a:spLocks noChangeArrowheads="1"/>
          </p:cNvSpPr>
          <p:nvPr/>
        </p:nvSpPr>
        <p:spPr bwMode="auto">
          <a:xfrm>
            <a:off x="4784725" y="814388"/>
            <a:ext cx="793750" cy="366712"/>
          </a:xfrm>
          <a:prstGeom prst="rect">
            <a:avLst/>
          </a:prstGeom>
          <a:noFill/>
          <a:ln w="9525">
            <a:noFill/>
            <a:miter lim="800000"/>
            <a:headEnd/>
            <a:tailEnd/>
          </a:ln>
        </p:spPr>
        <p:txBody>
          <a:bodyPr wrap="none">
            <a:spAutoFit/>
          </a:bodyPr>
          <a:lstStyle/>
          <a:p>
            <a:r>
              <a:rPr lang="en-US" b="1">
                <a:latin typeface="Courier New" pitchFamily="49" charset="0"/>
              </a:rPr>
              <a:t>Amba</a:t>
            </a:r>
            <a:r>
              <a:rPr lang="en-US"/>
              <a:t> </a:t>
            </a:r>
          </a:p>
        </p:txBody>
      </p:sp>
      <p:sp>
        <p:nvSpPr>
          <p:cNvPr id="17417" name="Text Box 9"/>
          <p:cNvSpPr txBox="1">
            <a:spLocks noChangeArrowheads="1"/>
          </p:cNvSpPr>
          <p:nvPr/>
        </p:nvSpPr>
        <p:spPr bwMode="auto">
          <a:xfrm>
            <a:off x="2978150" y="2138363"/>
            <a:ext cx="944563" cy="366712"/>
          </a:xfrm>
          <a:prstGeom prst="rect">
            <a:avLst/>
          </a:prstGeom>
          <a:noFill/>
          <a:ln w="9525">
            <a:noFill/>
            <a:miter lim="800000"/>
            <a:headEnd/>
            <a:tailEnd/>
          </a:ln>
        </p:spPr>
        <p:txBody>
          <a:bodyPr wrap="none">
            <a:spAutoFit/>
          </a:bodyPr>
          <a:lstStyle/>
          <a:p>
            <a:r>
              <a:rPr lang="en-US">
                <a:latin typeface="Comic Sans MS" pitchFamily="66" charset="0"/>
              </a:rPr>
              <a:t>Aringa</a:t>
            </a:r>
            <a:r>
              <a:rPr lang="en-US"/>
              <a:t> </a:t>
            </a:r>
          </a:p>
        </p:txBody>
      </p:sp>
      <p:sp>
        <p:nvSpPr>
          <p:cNvPr id="17418" name="Text Box 10"/>
          <p:cNvSpPr txBox="1">
            <a:spLocks noChangeArrowheads="1"/>
          </p:cNvSpPr>
          <p:nvPr/>
        </p:nvSpPr>
        <p:spPr bwMode="auto">
          <a:xfrm>
            <a:off x="6003925" y="2284413"/>
            <a:ext cx="649288" cy="366712"/>
          </a:xfrm>
          <a:prstGeom prst="rect">
            <a:avLst/>
          </a:prstGeom>
          <a:noFill/>
          <a:ln w="9525">
            <a:noFill/>
            <a:miter lim="800000"/>
            <a:headEnd/>
            <a:tailEnd/>
          </a:ln>
        </p:spPr>
        <p:txBody>
          <a:bodyPr wrap="none">
            <a:spAutoFit/>
          </a:bodyPr>
          <a:lstStyle/>
          <a:p>
            <a:r>
              <a:rPr lang="en-US">
                <a:latin typeface="Century Gothic" pitchFamily="34" charset="0"/>
              </a:rPr>
              <a:t>Bari</a:t>
            </a:r>
            <a:r>
              <a:rPr lang="en-US"/>
              <a:t> </a:t>
            </a:r>
          </a:p>
        </p:txBody>
      </p:sp>
      <p:sp>
        <p:nvSpPr>
          <p:cNvPr id="17419" name="Text Box 11"/>
          <p:cNvSpPr txBox="1">
            <a:spLocks noChangeArrowheads="1"/>
          </p:cNvSpPr>
          <p:nvPr/>
        </p:nvSpPr>
        <p:spPr bwMode="auto">
          <a:xfrm>
            <a:off x="533400" y="4192588"/>
            <a:ext cx="850900" cy="366712"/>
          </a:xfrm>
          <a:prstGeom prst="rect">
            <a:avLst/>
          </a:prstGeom>
          <a:noFill/>
          <a:ln w="9525">
            <a:noFill/>
            <a:miter lim="800000"/>
            <a:headEnd/>
            <a:tailEnd/>
          </a:ln>
        </p:spPr>
        <p:txBody>
          <a:bodyPr wrap="none">
            <a:spAutoFit/>
          </a:bodyPr>
          <a:lstStyle/>
          <a:p>
            <a:r>
              <a:rPr lang="en-US" i="1">
                <a:latin typeface="Georgia" pitchFamily="18" charset="0"/>
              </a:rPr>
              <a:t>Chiga</a:t>
            </a:r>
            <a:r>
              <a:rPr lang="en-US"/>
              <a:t> </a:t>
            </a:r>
          </a:p>
        </p:txBody>
      </p:sp>
      <p:sp>
        <p:nvSpPr>
          <p:cNvPr id="17420" name="Text Box 12"/>
          <p:cNvSpPr txBox="1">
            <a:spLocks noChangeArrowheads="1"/>
          </p:cNvSpPr>
          <p:nvPr/>
        </p:nvSpPr>
        <p:spPr bwMode="auto">
          <a:xfrm>
            <a:off x="6765925" y="1025525"/>
            <a:ext cx="1066800" cy="366713"/>
          </a:xfrm>
          <a:prstGeom prst="rect">
            <a:avLst/>
          </a:prstGeom>
          <a:noFill/>
          <a:ln w="9525">
            <a:noFill/>
            <a:miter lim="800000"/>
            <a:headEnd/>
            <a:tailEnd/>
          </a:ln>
        </p:spPr>
        <p:txBody>
          <a:bodyPr wrap="none">
            <a:spAutoFit/>
          </a:bodyPr>
          <a:lstStyle/>
          <a:p>
            <a:r>
              <a:rPr lang="en-US" b="1">
                <a:latin typeface="Arial Rounded MT Bold" pitchFamily="34" charset="0"/>
              </a:rPr>
              <a:t>English</a:t>
            </a:r>
            <a:r>
              <a:rPr lang="en-US"/>
              <a:t> </a:t>
            </a:r>
          </a:p>
        </p:txBody>
      </p:sp>
      <p:sp>
        <p:nvSpPr>
          <p:cNvPr id="17421" name="Text Box 13"/>
          <p:cNvSpPr txBox="1">
            <a:spLocks noChangeArrowheads="1"/>
          </p:cNvSpPr>
          <p:nvPr/>
        </p:nvSpPr>
        <p:spPr bwMode="auto">
          <a:xfrm>
            <a:off x="7391400" y="5562600"/>
            <a:ext cx="938213" cy="366713"/>
          </a:xfrm>
          <a:prstGeom prst="rect">
            <a:avLst/>
          </a:prstGeom>
          <a:noFill/>
          <a:ln w="9525">
            <a:noFill/>
            <a:miter lim="800000"/>
            <a:headEnd/>
            <a:tailEnd/>
          </a:ln>
        </p:spPr>
        <p:txBody>
          <a:bodyPr wrap="none">
            <a:spAutoFit/>
          </a:bodyPr>
          <a:lstStyle/>
          <a:p>
            <a:r>
              <a:rPr lang="en-US">
                <a:latin typeface="Lucida Console" pitchFamily="49" charset="0"/>
              </a:rPr>
              <a:t>Ganda</a:t>
            </a:r>
            <a:r>
              <a:rPr lang="en-US"/>
              <a:t> </a:t>
            </a:r>
          </a:p>
        </p:txBody>
      </p:sp>
      <p:sp>
        <p:nvSpPr>
          <p:cNvPr id="17422" name="Text Box 14"/>
          <p:cNvSpPr txBox="1">
            <a:spLocks noChangeArrowheads="1"/>
          </p:cNvSpPr>
          <p:nvPr/>
        </p:nvSpPr>
        <p:spPr bwMode="auto">
          <a:xfrm>
            <a:off x="2955925" y="917575"/>
            <a:ext cx="1284288" cy="366713"/>
          </a:xfrm>
          <a:prstGeom prst="rect">
            <a:avLst/>
          </a:prstGeom>
          <a:noFill/>
          <a:ln w="9525">
            <a:noFill/>
            <a:miter lim="800000"/>
            <a:headEnd/>
            <a:tailEnd/>
          </a:ln>
        </p:spPr>
        <p:txBody>
          <a:bodyPr wrap="none">
            <a:spAutoFit/>
          </a:bodyPr>
          <a:lstStyle/>
          <a:p>
            <a:r>
              <a:rPr lang="en-US" b="1">
                <a:latin typeface="Bitstream Vera Sans" pitchFamily="34" charset="0"/>
              </a:rPr>
              <a:t>Gujarati</a:t>
            </a:r>
            <a:r>
              <a:rPr lang="en-US"/>
              <a:t> </a:t>
            </a:r>
          </a:p>
        </p:txBody>
      </p:sp>
      <p:sp>
        <p:nvSpPr>
          <p:cNvPr id="17423" name="Text Box 15"/>
          <p:cNvSpPr txBox="1">
            <a:spLocks noChangeArrowheads="1"/>
          </p:cNvSpPr>
          <p:nvPr/>
        </p:nvSpPr>
        <p:spPr bwMode="auto">
          <a:xfrm>
            <a:off x="2514600" y="5883275"/>
            <a:ext cx="869950" cy="366713"/>
          </a:xfrm>
          <a:prstGeom prst="rect">
            <a:avLst/>
          </a:prstGeom>
          <a:noFill/>
          <a:ln w="9525">
            <a:noFill/>
            <a:miter lim="800000"/>
            <a:headEnd/>
            <a:tailEnd/>
          </a:ln>
        </p:spPr>
        <p:txBody>
          <a:bodyPr wrap="none">
            <a:spAutoFit/>
          </a:bodyPr>
          <a:lstStyle/>
          <a:p>
            <a:r>
              <a:rPr lang="en-US">
                <a:latin typeface="Olympus" pitchFamily="2" charset="0"/>
              </a:rPr>
              <a:t>Gungu</a:t>
            </a:r>
            <a:r>
              <a:rPr lang="en-US"/>
              <a:t> </a:t>
            </a:r>
          </a:p>
        </p:txBody>
      </p:sp>
      <p:sp>
        <p:nvSpPr>
          <p:cNvPr id="17424" name="Text Box 16"/>
          <p:cNvSpPr txBox="1">
            <a:spLocks noChangeArrowheads="1"/>
          </p:cNvSpPr>
          <p:nvPr/>
        </p:nvSpPr>
        <p:spPr bwMode="auto">
          <a:xfrm>
            <a:off x="1060450" y="2325688"/>
            <a:ext cx="1112838" cy="366712"/>
          </a:xfrm>
          <a:prstGeom prst="rect">
            <a:avLst/>
          </a:prstGeom>
          <a:noFill/>
          <a:ln w="9525">
            <a:noFill/>
            <a:miter lim="800000"/>
            <a:headEnd/>
            <a:tailEnd/>
          </a:ln>
        </p:spPr>
        <p:txBody>
          <a:bodyPr wrap="none">
            <a:spAutoFit/>
          </a:bodyPr>
          <a:lstStyle/>
          <a:p>
            <a:r>
              <a:rPr lang="en-US">
                <a:latin typeface="Copperplate Gothic Bold" pitchFamily="34" charset="0"/>
              </a:rPr>
              <a:t>Gwere</a:t>
            </a:r>
            <a:r>
              <a:rPr lang="en-US"/>
              <a:t> </a:t>
            </a:r>
          </a:p>
        </p:txBody>
      </p:sp>
      <p:sp>
        <p:nvSpPr>
          <p:cNvPr id="17425" name="Text Box 17"/>
          <p:cNvSpPr txBox="1">
            <a:spLocks noChangeArrowheads="1"/>
          </p:cNvSpPr>
          <p:nvPr/>
        </p:nvSpPr>
        <p:spPr bwMode="auto">
          <a:xfrm>
            <a:off x="7308850" y="3276600"/>
            <a:ext cx="719138" cy="366713"/>
          </a:xfrm>
          <a:prstGeom prst="rect">
            <a:avLst/>
          </a:prstGeom>
          <a:noFill/>
          <a:ln w="9525">
            <a:noFill/>
            <a:miter lim="800000"/>
            <a:headEnd/>
            <a:tailEnd/>
          </a:ln>
        </p:spPr>
        <p:txBody>
          <a:bodyPr wrap="none">
            <a:spAutoFit/>
          </a:bodyPr>
          <a:lstStyle/>
          <a:p>
            <a:r>
              <a:rPr lang="en-US">
                <a:latin typeface="Eurostile" pitchFamily="34" charset="0"/>
              </a:rPr>
              <a:t>Hindi</a:t>
            </a:r>
            <a:r>
              <a:rPr lang="en-US"/>
              <a:t> </a:t>
            </a:r>
          </a:p>
        </p:txBody>
      </p:sp>
      <p:sp>
        <p:nvSpPr>
          <p:cNvPr id="17426" name="Text Box 18"/>
          <p:cNvSpPr txBox="1">
            <a:spLocks noChangeArrowheads="1"/>
          </p:cNvSpPr>
          <p:nvPr/>
        </p:nvSpPr>
        <p:spPr bwMode="auto">
          <a:xfrm>
            <a:off x="4327525" y="2473325"/>
            <a:ext cx="501650" cy="366713"/>
          </a:xfrm>
          <a:prstGeom prst="rect">
            <a:avLst/>
          </a:prstGeom>
          <a:noFill/>
          <a:ln w="9525">
            <a:noFill/>
            <a:miter lim="800000"/>
            <a:headEnd/>
            <a:tailEnd/>
          </a:ln>
        </p:spPr>
        <p:txBody>
          <a:bodyPr wrap="none">
            <a:spAutoFit/>
          </a:bodyPr>
          <a:lstStyle/>
          <a:p>
            <a:r>
              <a:rPr lang="en-US" b="1">
                <a:latin typeface="Century Schoolbook" pitchFamily="18" charset="0"/>
              </a:rPr>
              <a:t>Ik</a:t>
            </a:r>
            <a:r>
              <a:rPr lang="en-US"/>
              <a:t> </a:t>
            </a:r>
          </a:p>
        </p:txBody>
      </p:sp>
      <p:sp>
        <p:nvSpPr>
          <p:cNvPr id="17427" name="Text Box 19"/>
          <p:cNvSpPr txBox="1">
            <a:spLocks noChangeArrowheads="1"/>
          </p:cNvSpPr>
          <p:nvPr/>
        </p:nvSpPr>
        <p:spPr bwMode="auto">
          <a:xfrm>
            <a:off x="5695950" y="5449888"/>
            <a:ext cx="895350" cy="366712"/>
          </a:xfrm>
          <a:prstGeom prst="rect">
            <a:avLst/>
          </a:prstGeom>
          <a:noFill/>
          <a:ln w="9525">
            <a:noFill/>
            <a:miter lim="800000"/>
            <a:headEnd/>
            <a:tailEnd/>
          </a:ln>
        </p:spPr>
        <p:txBody>
          <a:bodyPr wrap="none">
            <a:spAutoFit/>
          </a:bodyPr>
          <a:lstStyle/>
          <a:p>
            <a:r>
              <a:rPr lang="en-US">
                <a:latin typeface="JF Armenian Serif" pitchFamily="2" charset="0"/>
              </a:rPr>
              <a:t>Kakwa</a:t>
            </a:r>
            <a:r>
              <a:rPr lang="en-US"/>
              <a:t> </a:t>
            </a:r>
          </a:p>
        </p:txBody>
      </p:sp>
      <p:sp>
        <p:nvSpPr>
          <p:cNvPr id="17428" name="Text Box 20"/>
          <p:cNvSpPr txBox="1">
            <a:spLocks noChangeArrowheads="1"/>
          </p:cNvSpPr>
          <p:nvPr/>
        </p:nvSpPr>
        <p:spPr bwMode="auto">
          <a:xfrm>
            <a:off x="822325" y="3529013"/>
            <a:ext cx="1443038" cy="366712"/>
          </a:xfrm>
          <a:prstGeom prst="rect">
            <a:avLst/>
          </a:prstGeom>
          <a:noFill/>
          <a:ln w="9525">
            <a:noFill/>
            <a:miter lim="800000"/>
            <a:headEnd/>
            <a:tailEnd/>
          </a:ln>
        </p:spPr>
        <p:txBody>
          <a:bodyPr wrap="none">
            <a:spAutoFit/>
          </a:bodyPr>
          <a:lstStyle/>
          <a:p>
            <a:r>
              <a:rPr lang="en-US" b="1">
                <a:latin typeface="Garamond" pitchFamily="18" charset="0"/>
              </a:rPr>
              <a:t>Karamojong</a:t>
            </a:r>
            <a:r>
              <a:rPr lang="en-US"/>
              <a:t> </a:t>
            </a:r>
          </a:p>
        </p:txBody>
      </p:sp>
      <p:sp>
        <p:nvSpPr>
          <p:cNvPr id="17429" name="Text Box 21"/>
          <p:cNvSpPr txBox="1">
            <a:spLocks noChangeArrowheads="1"/>
          </p:cNvSpPr>
          <p:nvPr/>
        </p:nvSpPr>
        <p:spPr bwMode="auto">
          <a:xfrm>
            <a:off x="7334250" y="1768475"/>
            <a:ext cx="833438" cy="366713"/>
          </a:xfrm>
          <a:prstGeom prst="rect">
            <a:avLst/>
          </a:prstGeom>
          <a:noFill/>
          <a:ln w="9525">
            <a:noFill/>
            <a:miter lim="800000"/>
            <a:headEnd/>
            <a:tailEnd/>
          </a:ln>
        </p:spPr>
        <p:txBody>
          <a:bodyPr wrap="none">
            <a:spAutoFit/>
          </a:bodyPr>
          <a:lstStyle/>
          <a:p>
            <a:r>
              <a:rPr lang="en-US">
                <a:latin typeface="Calisto MT" pitchFamily="18" charset="0"/>
              </a:rPr>
              <a:t>Kenyi</a:t>
            </a:r>
            <a:r>
              <a:rPr lang="en-US"/>
              <a:t> </a:t>
            </a:r>
          </a:p>
        </p:txBody>
      </p:sp>
      <p:sp>
        <p:nvSpPr>
          <p:cNvPr id="17430" name="Text Box 22"/>
          <p:cNvSpPr txBox="1">
            <a:spLocks noChangeArrowheads="1"/>
          </p:cNvSpPr>
          <p:nvPr/>
        </p:nvSpPr>
        <p:spPr bwMode="auto">
          <a:xfrm>
            <a:off x="685800" y="5424488"/>
            <a:ext cx="917575" cy="366712"/>
          </a:xfrm>
          <a:prstGeom prst="rect">
            <a:avLst/>
          </a:prstGeom>
          <a:noFill/>
          <a:ln w="9525">
            <a:noFill/>
            <a:miter lim="800000"/>
            <a:headEnd/>
            <a:tailEnd/>
          </a:ln>
        </p:spPr>
        <p:txBody>
          <a:bodyPr wrap="none">
            <a:spAutoFit/>
          </a:bodyPr>
          <a:lstStyle/>
          <a:p>
            <a:r>
              <a:rPr lang="en-US">
                <a:latin typeface="Kristen ITC" pitchFamily="66" charset="0"/>
              </a:rPr>
              <a:t>Konjo</a:t>
            </a:r>
            <a:r>
              <a:rPr lang="en-US"/>
              <a:t> </a:t>
            </a:r>
          </a:p>
        </p:txBody>
      </p:sp>
      <p:sp>
        <p:nvSpPr>
          <p:cNvPr id="17431" name="Text Box 23"/>
          <p:cNvSpPr txBox="1">
            <a:spLocks noChangeArrowheads="1"/>
          </p:cNvSpPr>
          <p:nvPr/>
        </p:nvSpPr>
        <p:spPr bwMode="auto">
          <a:xfrm>
            <a:off x="3917950" y="3205163"/>
            <a:ext cx="1136650" cy="366712"/>
          </a:xfrm>
          <a:prstGeom prst="rect">
            <a:avLst/>
          </a:prstGeom>
          <a:noFill/>
          <a:ln w="9525">
            <a:noFill/>
            <a:miter lim="800000"/>
            <a:headEnd/>
            <a:tailEnd/>
          </a:ln>
        </p:spPr>
        <p:txBody>
          <a:bodyPr wrap="none">
            <a:spAutoFit/>
          </a:bodyPr>
          <a:lstStyle/>
          <a:p>
            <a:r>
              <a:rPr lang="en-US">
                <a:latin typeface="Eras Bold ITC" pitchFamily="34" charset="0"/>
              </a:rPr>
              <a:t>Kumam</a:t>
            </a:r>
            <a:r>
              <a:rPr lang="en-US"/>
              <a:t> </a:t>
            </a:r>
          </a:p>
        </p:txBody>
      </p:sp>
      <p:sp>
        <p:nvSpPr>
          <p:cNvPr id="17432" name="Text Box 24"/>
          <p:cNvSpPr txBox="1">
            <a:spLocks noChangeArrowheads="1"/>
          </p:cNvSpPr>
          <p:nvPr/>
        </p:nvSpPr>
        <p:spPr bwMode="auto">
          <a:xfrm>
            <a:off x="7375525" y="2486025"/>
            <a:ext cx="1701800" cy="366713"/>
          </a:xfrm>
          <a:prstGeom prst="rect">
            <a:avLst/>
          </a:prstGeom>
          <a:noFill/>
          <a:ln w="9525">
            <a:noFill/>
            <a:miter lim="800000"/>
            <a:headEnd/>
            <a:tailEnd/>
          </a:ln>
        </p:spPr>
        <p:txBody>
          <a:bodyPr wrap="none">
            <a:spAutoFit/>
          </a:bodyPr>
          <a:lstStyle/>
          <a:p>
            <a:r>
              <a:rPr lang="en-US" b="1">
                <a:latin typeface="Castellar" pitchFamily="18" charset="0"/>
              </a:rPr>
              <a:t>Kupsabiny</a:t>
            </a:r>
            <a:r>
              <a:rPr lang="en-US"/>
              <a:t> </a:t>
            </a:r>
          </a:p>
        </p:txBody>
      </p:sp>
      <p:sp>
        <p:nvSpPr>
          <p:cNvPr id="17433" name="Text Box 25"/>
          <p:cNvSpPr txBox="1">
            <a:spLocks noChangeArrowheads="1"/>
          </p:cNvSpPr>
          <p:nvPr/>
        </p:nvSpPr>
        <p:spPr bwMode="auto">
          <a:xfrm>
            <a:off x="6765925" y="6057900"/>
            <a:ext cx="847725" cy="366713"/>
          </a:xfrm>
          <a:prstGeom prst="rect">
            <a:avLst/>
          </a:prstGeom>
          <a:noFill/>
          <a:ln w="9525">
            <a:noFill/>
            <a:miter lim="800000"/>
            <a:headEnd/>
            <a:tailEnd/>
          </a:ln>
        </p:spPr>
        <p:txBody>
          <a:bodyPr wrap="none">
            <a:spAutoFit/>
          </a:bodyPr>
          <a:lstStyle/>
          <a:p>
            <a:r>
              <a:rPr lang="en-US">
                <a:latin typeface="Maiandra GD" pitchFamily="34" charset="0"/>
              </a:rPr>
              <a:t>Lango</a:t>
            </a:r>
            <a:r>
              <a:rPr lang="en-US"/>
              <a:t> </a:t>
            </a:r>
          </a:p>
        </p:txBody>
      </p:sp>
      <p:sp>
        <p:nvSpPr>
          <p:cNvPr id="17434" name="Text Box 26"/>
          <p:cNvSpPr txBox="1">
            <a:spLocks noChangeArrowheads="1"/>
          </p:cNvSpPr>
          <p:nvPr/>
        </p:nvSpPr>
        <p:spPr bwMode="auto">
          <a:xfrm>
            <a:off x="3946525" y="5137150"/>
            <a:ext cx="781050" cy="366713"/>
          </a:xfrm>
          <a:prstGeom prst="rect">
            <a:avLst/>
          </a:prstGeom>
          <a:noFill/>
          <a:ln w="9525">
            <a:noFill/>
            <a:miter lim="800000"/>
            <a:headEnd/>
            <a:tailEnd/>
          </a:ln>
        </p:spPr>
        <p:txBody>
          <a:bodyPr wrap="none">
            <a:spAutoFit/>
          </a:bodyPr>
          <a:lstStyle/>
          <a:p>
            <a:r>
              <a:rPr lang="en-US" b="1">
                <a:latin typeface="Kartika" pitchFamily="18" charset="0"/>
              </a:rPr>
              <a:t>Lugbara</a:t>
            </a:r>
            <a:r>
              <a:rPr lang="en-US"/>
              <a:t> </a:t>
            </a:r>
          </a:p>
        </p:txBody>
      </p:sp>
      <p:sp>
        <p:nvSpPr>
          <p:cNvPr id="17435" name="Text Box 27"/>
          <p:cNvSpPr txBox="1">
            <a:spLocks noChangeArrowheads="1"/>
          </p:cNvSpPr>
          <p:nvPr/>
        </p:nvSpPr>
        <p:spPr bwMode="auto">
          <a:xfrm>
            <a:off x="746125" y="1643063"/>
            <a:ext cx="898525" cy="366712"/>
          </a:xfrm>
          <a:prstGeom prst="rect">
            <a:avLst/>
          </a:prstGeom>
          <a:noFill/>
          <a:ln w="9525">
            <a:noFill/>
            <a:miter lim="800000"/>
            <a:headEnd/>
            <a:tailEnd/>
          </a:ln>
        </p:spPr>
        <p:txBody>
          <a:bodyPr wrap="none">
            <a:spAutoFit/>
          </a:bodyPr>
          <a:lstStyle/>
          <a:p>
            <a:r>
              <a:rPr lang="en-US">
                <a:latin typeface="Bodoni MT Black" pitchFamily="18" charset="0"/>
              </a:rPr>
              <a:t>Luyia</a:t>
            </a:r>
            <a:r>
              <a:rPr lang="en-US"/>
              <a:t> </a:t>
            </a:r>
          </a:p>
        </p:txBody>
      </p:sp>
      <p:sp>
        <p:nvSpPr>
          <p:cNvPr id="17436" name="Text Box 28"/>
          <p:cNvSpPr txBox="1">
            <a:spLocks noChangeArrowheads="1"/>
          </p:cNvSpPr>
          <p:nvPr/>
        </p:nvSpPr>
        <p:spPr bwMode="auto">
          <a:xfrm>
            <a:off x="6156325" y="273050"/>
            <a:ext cx="908050" cy="366713"/>
          </a:xfrm>
          <a:prstGeom prst="rect">
            <a:avLst/>
          </a:prstGeom>
          <a:noFill/>
          <a:ln w="9525">
            <a:noFill/>
            <a:miter lim="800000"/>
            <a:headEnd/>
            <a:tailEnd/>
          </a:ln>
        </p:spPr>
        <p:txBody>
          <a:bodyPr wrap="none">
            <a:spAutoFit/>
          </a:bodyPr>
          <a:lstStyle/>
          <a:p>
            <a:r>
              <a:rPr lang="en-US" i="1">
                <a:latin typeface="Arial Black" pitchFamily="34" charset="0"/>
              </a:rPr>
              <a:t>Ma'di</a:t>
            </a:r>
            <a:r>
              <a:rPr lang="en-US"/>
              <a:t> </a:t>
            </a:r>
          </a:p>
        </p:txBody>
      </p:sp>
      <p:sp>
        <p:nvSpPr>
          <p:cNvPr id="17437" name="Text Box 29"/>
          <p:cNvSpPr txBox="1">
            <a:spLocks noChangeArrowheads="1"/>
          </p:cNvSpPr>
          <p:nvPr/>
        </p:nvSpPr>
        <p:spPr bwMode="auto">
          <a:xfrm>
            <a:off x="4408488" y="1668463"/>
            <a:ext cx="1809750" cy="366712"/>
          </a:xfrm>
          <a:prstGeom prst="rect">
            <a:avLst/>
          </a:prstGeom>
          <a:noFill/>
          <a:ln w="9525">
            <a:noFill/>
            <a:miter lim="800000"/>
            <a:headEnd/>
            <a:tailEnd/>
          </a:ln>
        </p:spPr>
        <p:txBody>
          <a:bodyPr wrap="none">
            <a:spAutoFit/>
          </a:bodyPr>
          <a:lstStyle/>
          <a:p>
            <a:r>
              <a:rPr lang="en-US" b="1">
                <a:latin typeface="Bradley Hand ITC" pitchFamily="66" charset="0"/>
              </a:rPr>
              <a:t>Ma'di, Southern</a:t>
            </a:r>
            <a:r>
              <a:rPr lang="en-US"/>
              <a:t> </a:t>
            </a:r>
          </a:p>
        </p:txBody>
      </p:sp>
      <p:sp>
        <p:nvSpPr>
          <p:cNvPr id="17438" name="Text Box 30"/>
          <p:cNvSpPr txBox="1">
            <a:spLocks noChangeArrowheads="1"/>
          </p:cNvSpPr>
          <p:nvPr/>
        </p:nvSpPr>
        <p:spPr bwMode="auto">
          <a:xfrm>
            <a:off x="5334000" y="4795838"/>
            <a:ext cx="985838" cy="366712"/>
          </a:xfrm>
          <a:prstGeom prst="rect">
            <a:avLst/>
          </a:prstGeom>
          <a:noFill/>
          <a:ln w="9525">
            <a:noFill/>
            <a:miter lim="800000"/>
            <a:headEnd/>
            <a:tailEnd/>
          </a:ln>
        </p:spPr>
        <p:txBody>
          <a:bodyPr wrap="none">
            <a:spAutoFit/>
          </a:bodyPr>
          <a:lstStyle/>
          <a:p>
            <a:r>
              <a:rPr lang="en-US">
                <a:latin typeface="Impact" pitchFamily="34" charset="0"/>
              </a:rPr>
              <a:t>Masaba</a:t>
            </a:r>
            <a:r>
              <a:rPr lang="en-US"/>
              <a:t> </a:t>
            </a:r>
          </a:p>
        </p:txBody>
      </p:sp>
      <p:sp>
        <p:nvSpPr>
          <p:cNvPr id="17439" name="Text Box 31"/>
          <p:cNvSpPr txBox="1">
            <a:spLocks noChangeArrowheads="1"/>
          </p:cNvSpPr>
          <p:nvPr/>
        </p:nvSpPr>
        <p:spPr bwMode="auto">
          <a:xfrm>
            <a:off x="2498725" y="4989513"/>
            <a:ext cx="506413" cy="366712"/>
          </a:xfrm>
          <a:prstGeom prst="rect">
            <a:avLst/>
          </a:prstGeom>
          <a:noFill/>
          <a:ln w="9525">
            <a:noFill/>
            <a:miter lim="800000"/>
            <a:headEnd/>
            <a:tailEnd/>
          </a:ln>
        </p:spPr>
        <p:txBody>
          <a:bodyPr wrap="none">
            <a:spAutoFit/>
          </a:bodyPr>
          <a:lstStyle/>
          <a:p>
            <a:r>
              <a:rPr lang="en-US">
                <a:latin typeface="Haettenschweiler" pitchFamily="34" charset="0"/>
              </a:rPr>
              <a:t>Ndo</a:t>
            </a:r>
            <a:r>
              <a:rPr lang="en-US"/>
              <a:t> </a:t>
            </a:r>
          </a:p>
        </p:txBody>
      </p:sp>
      <p:sp>
        <p:nvSpPr>
          <p:cNvPr id="17440" name="Text Box 32"/>
          <p:cNvSpPr txBox="1">
            <a:spLocks noChangeArrowheads="1"/>
          </p:cNvSpPr>
          <p:nvPr/>
        </p:nvSpPr>
        <p:spPr bwMode="auto">
          <a:xfrm>
            <a:off x="2270125" y="1647825"/>
            <a:ext cx="769938" cy="366713"/>
          </a:xfrm>
          <a:prstGeom prst="rect">
            <a:avLst/>
          </a:prstGeom>
          <a:noFill/>
          <a:ln w="9525">
            <a:noFill/>
            <a:miter lim="800000"/>
            <a:headEnd/>
            <a:tailEnd/>
          </a:ln>
        </p:spPr>
        <p:txBody>
          <a:bodyPr wrap="none">
            <a:spAutoFit/>
          </a:bodyPr>
          <a:lstStyle/>
          <a:p>
            <a:r>
              <a:rPr lang="en-US">
                <a:latin typeface="Book Antiqua" pitchFamily="18" charset="0"/>
              </a:rPr>
              <a:t>Nubi</a:t>
            </a:r>
            <a:r>
              <a:rPr lang="en-US"/>
              <a:t> </a:t>
            </a:r>
          </a:p>
        </p:txBody>
      </p:sp>
      <p:sp>
        <p:nvSpPr>
          <p:cNvPr id="17441" name="Text Box 33"/>
          <p:cNvSpPr txBox="1">
            <a:spLocks noChangeArrowheads="1"/>
          </p:cNvSpPr>
          <p:nvPr/>
        </p:nvSpPr>
        <p:spPr bwMode="auto">
          <a:xfrm>
            <a:off x="5394325" y="2938463"/>
            <a:ext cx="1238250" cy="366712"/>
          </a:xfrm>
          <a:prstGeom prst="rect">
            <a:avLst/>
          </a:prstGeom>
          <a:noFill/>
          <a:ln w="9525">
            <a:noFill/>
            <a:miter lim="800000"/>
            <a:headEnd/>
            <a:tailEnd/>
          </a:ln>
        </p:spPr>
        <p:txBody>
          <a:bodyPr wrap="none">
            <a:spAutoFit/>
          </a:bodyPr>
          <a:lstStyle/>
          <a:p>
            <a:r>
              <a:rPr lang="en-US">
                <a:latin typeface="Eras Medium ITC" pitchFamily="34" charset="0"/>
              </a:rPr>
              <a:t>Nyankore</a:t>
            </a:r>
            <a:r>
              <a:rPr lang="en-US"/>
              <a:t> </a:t>
            </a:r>
          </a:p>
        </p:txBody>
      </p:sp>
      <p:sp>
        <p:nvSpPr>
          <p:cNvPr id="17442" name="Text Box 34"/>
          <p:cNvSpPr txBox="1">
            <a:spLocks noChangeArrowheads="1"/>
          </p:cNvSpPr>
          <p:nvPr/>
        </p:nvSpPr>
        <p:spPr bwMode="auto">
          <a:xfrm>
            <a:off x="7245350" y="4897438"/>
            <a:ext cx="823913" cy="366712"/>
          </a:xfrm>
          <a:prstGeom prst="rect">
            <a:avLst/>
          </a:prstGeom>
          <a:noFill/>
          <a:ln w="9525">
            <a:noFill/>
            <a:miter lim="800000"/>
            <a:headEnd/>
            <a:tailEnd/>
          </a:ln>
        </p:spPr>
        <p:txBody>
          <a:bodyPr wrap="none">
            <a:spAutoFit/>
          </a:bodyPr>
          <a:lstStyle/>
          <a:p>
            <a:r>
              <a:rPr lang="en-US" b="1">
                <a:latin typeface="Imprint MT Shadow" pitchFamily="82" charset="0"/>
              </a:rPr>
              <a:t>Nyole</a:t>
            </a:r>
            <a:r>
              <a:rPr lang="en-US"/>
              <a:t> </a:t>
            </a:r>
          </a:p>
        </p:txBody>
      </p:sp>
      <p:sp>
        <p:nvSpPr>
          <p:cNvPr id="17443" name="Text Box 35"/>
          <p:cNvSpPr txBox="1">
            <a:spLocks noChangeArrowheads="1"/>
          </p:cNvSpPr>
          <p:nvPr/>
        </p:nvSpPr>
        <p:spPr bwMode="auto">
          <a:xfrm>
            <a:off x="4191000" y="6034088"/>
            <a:ext cx="938213" cy="366712"/>
          </a:xfrm>
          <a:prstGeom prst="rect">
            <a:avLst/>
          </a:prstGeom>
          <a:noFill/>
          <a:ln w="9525">
            <a:noFill/>
            <a:miter lim="800000"/>
            <a:headEnd/>
            <a:tailEnd/>
          </a:ln>
        </p:spPr>
        <p:txBody>
          <a:bodyPr wrap="none">
            <a:spAutoFit/>
          </a:bodyPr>
          <a:lstStyle/>
          <a:p>
            <a:r>
              <a:rPr lang="en-US">
                <a:latin typeface="OCR A Extended" pitchFamily="50" charset="0"/>
              </a:rPr>
              <a:t>Nyoro</a:t>
            </a:r>
            <a:r>
              <a:rPr lang="en-US"/>
              <a:t> </a:t>
            </a:r>
          </a:p>
        </p:txBody>
      </p:sp>
      <p:sp>
        <p:nvSpPr>
          <p:cNvPr id="17444" name="Text Box 36"/>
          <p:cNvSpPr txBox="1">
            <a:spLocks noChangeArrowheads="1"/>
          </p:cNvSpPr>
          <p:nvPr/>
        </p:nvSpPr>
        <p:spPr bwMode="auto">
          <a:xfrm>
            <a:off x="2286000" y="2922588"/>
            <a:ext cx="1058863" cy="366712"/>
          </a:xfrm>
          <a:prstGeom prst="rect">
            <a:avLst/>
          </a:prstGeom>
          <a:noFill/>
          <a:ln w="9525">
            <a:noFill/>
            <a:miter lim="800000"/>
            <a:headEnd/>
            <a:tailEnd/>
          </a:ln>
        </p:spPr>
        <p:txBody>
          <a:bodyPr wrap="none">
            <a:spAutoFit/>
          </a:bodyPr>
          <a:lstStyle/>
          <a:p>
            <a:r>
              <a:rPr lang="en-US">
                <a:latin typeface="Elephant" pitchFamily="18" charset="0"/>
              </a:rPr>
              <a:t>Pökoot</a:t>
            </a:r>
            <a:r>
              <a:rPr lang="en-US"/>
              <a:t> </a:t>
            </a:r>
          </a:p>
        </p:txBody>
      </p:sp>
      <p:sp>
        <p:nvSpPr>
          <p:cNvPr id="17445" name="Text Box 37"/>
          <p:cNvSpPr txBox="1">
            <a:spLocks noChangeArrowheads="1"/>
          </p:cNvSpPr>
          <p:nvPr/>
        </p:nvSpPr>
        <p:spPr bwMode="auto">
          <a:xfrm>
            <a:off x="1965325" y="468313"/>
            <a:ext cx="528638" cy="396875"/>
          </a:xfrm>
          <a:prstGeom prst="rect">
            <a:avLst/>
          </a:prstGeom>
          <a:noFill/>
          <a:ln w="9525">
            <a:noFill/>
            <a:miter lim="800000"/>
            <a:headEnd/>
            <a:tailEnd/>
          </a:ln>
        </p:spPr>
        <p:txBody>
          <a:bodyPr wrap="none">
            <a:spAutoFit/>
          </a:bodyPr>
          <a:lstStyle/>
          <a:p>
            <a:r>
              <a:rPr lang="en-US" sz="2000">
                <a:latin typeface="Gloucester MT Extra Condensed" pitchFamily="18" charset="0"/>
              </a:rPr>
              <a:t>Ruli</a:t>
            </a:r>
            <a:r>
              <a:rPr lang="en-US"/>
              <a:t> </a:t>
            </a:r>
          </a:p>
        </p:txBody>
      </p:sp>
      <p:sp>
        <p:nvSpPr>
          <p:cNvPr id="17446" name="Text Box 38"/>
          <p:cNvSpPr txBox="1">
            <a:spLocks noChangeArrowheads="1"/>
          </p:cNvSpPr>
          <p:nvPr/>
        </p:nvSpPr>
        <p:spPr bwMode="auto">
          <a:xfrm>
            <a:off x="7908925" y="415925"/>
            <a:ext cx="777875" cy="366713"/>
          </a:xfrm>
          <a:prstGeom prst="rect">
            <a:avLst/>
          </a:prstGeom>
          <a:noFill/>
          <a:ln w="9525">
            <a:noFill/>
            <a:miter lim="800000"/>
            <a:headEnd/>
            <a:tailEnd/>
          </a:ln>
        </p:spPr>
        <p:txBody>
          <a:bodyPr wrap="none">
            <a:spAutoFit/>
          </a:bodyPr>
          <a:lstStyle/>
          <a:p>
            <a:r>
              <a:rPr lang="en-US" b="1" i="1">
                <a:latin typeface="Arial Narrow" pitchFamily="34" charset="0"/>
              </a:rPr>
              <a:t>Rundi</a:t>
            </a:r>
            <a:r>
              <a:rPr lang="en-US"/>
              <a:t> </a:t>
            </a:r>
          </a:p>
        </p:txBody>
      </p:sp>
      <p:sp>
        <p:nvSpPr>
          <p:cNvPr id="17447" name="Text Box 39"/>
          <p:cNvSpPr txBox="1">
            <a:spLocks noChangeArrowheads="1"/>
          </p:cNvSpPr>
          <p:nvPr/>
        </p:nvSpPr>
        <p:spPr bwMode="auto">
          <a:xfrm>
            <a:off x="971550" y="4729163"/>
            <a:ext cx="979488" cy="366712"/>
          </a:xfrm>
          <a:prstGeom prst="rect">
            <a:avLst/>
          </a:prstGeom>
          <a:noFill/>
          <a:ln w="9525">
            <a:noFill/>
            <a:miter lim="800000"/>
            <a:headEnd/>
            <a:tailEnd/>
          </a:ln>
        </p:spPr>
        <p:txBody>
          <a:bodyPr wrap="none">
            <a:spAutoFit/>
          </a:bodyPr>
          <a:lstStyle/>
          <a:p>
            <a:r>
              <a:rPr lang="en-US">
                <a:latin typeface="Goudy Old Style" pitchFamily="18" charset="0"/>
              </a:rPr>
              <a:t>Rwanda</a:t>
            </a:r>
            <a:r>
              <a:rPr lang="en-US"/>
              <a:t> </a:t>
            </a:r>
          </a:p>
        </p:txBody>
      </p:sp>
      <p:sp>
        <p:nvSpPr>
          <p:cNvPr id="17448" name="Text Box 40"/>
          <p:cNvSpPr txBox="1">
            <a:spLocks noChangeArrowheads="1"/>
          </p:cNvSpPr>
          <p:nvPr/>
        </p:nvSpPr>
        <p:spPr bwMode="auto">
          <a:xfrm>
            <a:off x="3717925" y="265113"/>
            <a:ext cx="806450" cy="366712"/>
          </a:xfrm>
          <a:prstGeom prst="rect">
            <a:avLst/>
          </a:prstGeom>
          <a:noFill/>
          <a:ln w="9525">
            <a:noFill/>
            <a:miter lim="800000"/>
            <a:headEnd/>
            <a:tailEnd/>
          </a:ln>
        </p:spPr>
        <p:txBody>
          <a:bodyPr wrap="none">
            <a:spAutoFit/>
          </a:bodyPr>
          <a:lstStyle/>
          <a:p>
            <a:r>
              <a:rPr lang="en-US" b="1"/>
              <a:t>Soga</a:t>
            </a:r>
            <a:r>
              <a:rPr lang="en-US"/>
              <a:t> </a:t>
            </a:r>
          </a:p>
        </p:txBody>
      </p:sp>
      <p:sp>
        <p:nvSpPr>
          <p:cNvPr id="17449" name="Text Box 41"/>
          <p:cNvSpPr txBox="1">
            <a:spLocks noChangeArrowheads="1"/>
          </p:cNvSpPr>
          <p:nvPr/>
        </p:nvSpPr>
        <p:spPr bwMode="auto">
          <a:xfrm>
            <a:off x="5775325" y="3541713"/>
            <a:ext cx="611188" cy="366712"/>
          </a:xfrm>
          <a:prstGeom prst="rect">
            <a:avLst/>
          </a:prstGeom>
          <a:noFill/>
          <a:ln w="9525">
            <a:noFill/>
            <a:miter lim="800000"/>
            <a:headEnd/>
            <a:tailEnd/>
          </a:ln>
        </p:spPr>
        <p:txBody>
          <a:bodyPr wrap="none">
            <a:spAutoFit/>
          </a:bodyPr>
          <a:lstStyle/>
          <a:p>
            <a:r>
              <a:rPr lang="en-US">
                <a:latin typeface="Forte" pitchFamily="66" charset="0"/>
              </a:rPr>
              <a:t>Soo</a:t>
            </a:r>
            <a:r>
              <a:rPr lang="en-US"/>
              <a:t> </a:t>
            </a:r>
          </a:p>
        </p:txBody>
      </p:sp>
      <p:sp>
        <p:nvSpPr>
          <p:cNvPr id="17450" name="Text Box 42"/>
          <p:cNvSpPr txBox="1">
            <a:spLocks noChangeArrowheads="1"/>
          </p:cNvSpPr>
          <p:nvPr/>
        </p:nvSpPr>
        <p:spPr bwMode="auto">
          <a:xfrm>
            <a:off x="762000" y="6056313"/>
            <a:ext cx="971550" cy="366712"/>
          </a:xfrm>
          <a:prstGeom prst="rect">
            <a:avLst/>
          </a:prstGeom>
          <a:noFill/>
          <a:ln w="9525">
            <a:noFill/>
            <a:miter lim="800000"/>
            <a:headEnd/>
            <a:tailEnd/>
          </a:ln>
        </p:spPr>
        <p:txBody>
          <a:bodyPr wrap="none">
            <a:spAutoFit/>
          </a:bodyPr>
          <a:lstStyle/>
          <a:p>
            <a:r>
              <a:rPr lang="en-US">
                <a:latin typeface="Trebuchet MS" pitchFamily="34" charset="0"/>
              </a:rPr>
              <a:t>Swahili</a:t>
            </a:r>
            <a:r>
              <a:rPr lang="en-US"/>
              <a:t> </a:t>
            </a:r>
          </a:p>
        </p:txBody>
      </p:sp>
      <p:sp>
        <p:nvSpPr>
          <p:cNvPr id="17451" name="Text Box 43"/>
          <p:cNvSpPr txBox="1">
            <a:spLocks noChangeArrowheads="1"/>
          </p:cNvSpPr>
          <p:nvPr/>
        </p:nvSpPr>
        <p:spPr bwMode="auto">
          <a:xfrm>
            <a:off x="2590800" y="4418013"/>
            <a:ext cx="1090613" cy="366712"/>
          </a:xfrm>
          <a:prstGeom prst="rect">
            <a:avLst/>
          </a:prstGeom>
          <a:noFill/>
          <a:ln w="9525">
            <a:noFill/>
            <a:miter lim="800000"/>
            <a:headEnd/>
            <a:tailEnd/>
          </a:ln>
        </p:spPr>
        <p:txBody>
          <a:bodyPr wrap="none">
            <a:spAutoFit/>
          </a:bodyPr>
          <a:lstStyle/>
          <a:p>
            <a:r>
              <a:rPr lang="en-US">
                <a:latin typeface="Gloucester MT Extra Condensed" pitchFamily="18" charset="0"/>
              </a:rPr>
              <a:t>Talinga-Bwisi </a:t>
            </a:r>
          </a:p>
        </p:txBody>
      </p:sp>
      <p:sp>
        <p:nvSpPr>
          <p:cNvPr id="17452" name="Text Box 44"/>
          <p:cNvSpPr txBox="1">
            <a:spLocks noChangeArrowheads="1"/>
          </p:cNvSpPr>
          <p:nvPr/>
        </p:nvSpPr>
        <p:spPr bwMode="auto">
          <a:xfrm>
            <a:off x="1660525" y="1116013"/>
            <a:ext cx="679450" cy="366712"/>
          </a:xfrm>
          <a:prstGeom prst="rect">
            <a:avLst/>
          </a:prstGeom>
          <a:noFill/>
          <a:ln w="9525">
            <a:noFill/>
            <a:miter lim="800000"/>
            <a:headEnd/>
            <a:tailEnd/>
          </a:ln>
        </p:spPr>
        <p:txBody>
          <a:bodyPr wrap="none">
            <a:spAutoFit/>
          </a:bodyPr>
          <a:lstStyle/>
          <a:p>
            <a:r>
              <a:rPr lang="en-US" b="1">
                <a:latin typeface="Bodoni MT" pitchFamily="18" charset="0"/>
              </a:rPr>
              <a:t>Teso</a:t>
            </a:r>
            <a:r>
              <a:rPr lang="en-US"/>
              <a:t> </a:t>
            </a:r>
          </a:p>
        </p:txBody>
      </p:sp>
      <p:sp>
        <p:nvSpPr>
          <p:cNvPr id="17453" name="Text Box 45"/>
          <p:cNvSpPr txBox="1">
            <a:spLocks noChangeArrowheads="1"/>
          </p:cNvSpPr>
          <p:nvPr/>
        </p:nvSpPr>
        <p:spPr bwMode="auto">
          <a:xfrm>
            <a:off x="381000" y="2947988"/>
            <a:ext cx="930275" cy="366712"/>
          </a:xfrm>
          <a:prstGeom prst="rect">
            <a:avLst/>
          </a:prstGeom>
          <a:noFill/>
          <a:ln w="9525">
            <a:noFill/>
            <a:miter lim="800000"/>
            <a:headEnd/>
            <a:tailEnd/>
          </a:ln>
        </p:spPr>
        <p:txBody>
          <a:bodyPr wrap="none">
            <a:spAutoFit/>
          </a:bodyPr>
          <a:lstStyle/>
          <a:p>
            <a:r>
              <a:rPr lang="en-US" b="1">
                <a:latin typeface="Courier New" pitchFamily="49" charset="0"/>
              </a:rPr>
              <a:t>Tooro</a:t>
            </a:r>
            <a:r>
              <a:rPr lang="en-US"/>
              <a:t> </a:t>
            </a:r>
          </a:p>
        </p:txBody>
      </p:sp>
      <p:sp>
        <p:nvSpPr>
          <p:cNvPr id="17454" name="Text Box 46"/>
          <p:cNvSpPr txBox="1">
            <a:spLocks noChangeArrowheads="1"/>
          </p:cNvSpPr>
          <p:nvPr/>
        </p:nvSpPr>
        <p:spPr bwMode="auto">
          <a:xfrm>
            <a:off x="5486400" y="4178300"/>
            <a:ext cx="3232150" cy="336550"/>
          </a:xfrm>
          <a:prstGeom prst="rect">
            <a:avLst/>
          </a:prstGeom>
          <a:noFill/>
          <a:ln w="9525">
            <a:noFill/>
            <a:miter lim="800000"/>
            <a:headEnd/>
            <a:tailEnd/>
          </a:ln>
        </p:spPr>
        <p:txBody>
          <a:bodyPr wrap="none">
            <a:spAutoFit/>
          </a:bodyPr>
          <a:lstStyle/>
          <a:p>
            <a:r>
              <a:rPr lang="en-US" sz="1600">
                <a:latin typeface="Gill Sans Ultra Bold" pitchFamily="34" charset="0"/>
              </a:rPr>
              <a:t>Ugandan</a:t>
            </a:r>
            <a:r>
              <a:rPr lang="en-US" sz="1600"/>
              <a:t> </a:t>
            </a:r>
            <a:r>
              <a:rPr lang="en-US" sz="1600">
                <a:latin typeface="Gill Sans Ultra Bold" pitchFamily="34" charset="0"/>
              </a:rPr>
              <a:t>Sign Language</a:t>
            </a:r>
            <a:r>
              <a:rPr lang="en-US" sz="16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
                                  </p:stCondLst>
                                  <p:childTnLst>
                                    <p:set>
                                      <p:cBhvr>
                                        <p:cTn id="6" dur="1" fill="hold">
                                          <p:stCondLst>
                                            <p:cond delay="0"/>
                                          </p:stCondLst>
                                        </p:cTn>
                                        <p:tgtEl>
                                          <p:spTgt spid="17412"/>
                                        </p:tgtEl>
                                        <p:attrNameLst>
                                          <p:attrName>style.visibility</p:attrName>
                                        </p:attrNameLst>
                                      </p:cBhvr>
                                      <p:to>
                                        <p:strVal val="visible"/>
                                      </p:to>
                                    </p:set>
                                  </p:childTnLst>
                                </p:cTn>
                              </p:par>
                            </p:childTnLst>
                          </p:cTn>
                        </p:par>
                        <p:par>
                          <p:cTn id="7" fill="hold">
                            <p:stCondLst>
                              <p:cond delay="200"/>
                            </p:stCondLst>
                            <p:childTnLst>
                              <p:par>
                                <p:cTn id="8" presetID="1" presetClass="entr" presetSubtype="0" fill="hold" grpId="0" nodeType="afterEffect">
                                  <p:stCondLst>
                                    <p:cond delay="100"/>
                                  </p:stCondLst>
                                  <p:childTnLst>
                                    <p:set>
                                      <p:cBhvr>
                                        <p:cTn id="9" dur="1" fill="hold">
                                          <p:stCondLst>
                                            <p:cond delay="0"/>
                                          </p:stCondLst>
                                        </p:cTn>
                                        <p:tgtEl>
                                          <p:spTgt spid="17414"/>
                                        </p:tgtEl>
                                        <p:attrNameLst>
                                          <p:attrName>style.visibility</p:attrName>
                                        </p:attrNameLst>
                                      </p:cBhvr>
                                      <p:to>
                                        <p:strVal val="visible"/>
                                      </p:to>
                                    </p:set>
                                  </p:childTnLst>
                                </p:cTn>
                              </p:par>
                            </p:childTnLst>
                          </p:cTn>
                        </p:par>
                        <p:par>
                          <p:cTn id="10" fill="hold">
                            <p:stCondLst>
                              <p:cond delay="300"/>
                            </p:stCondLst>
                            <p:childTnLst>
                              <p:par>
                                <p:cTn id="11" presetID="1" presetClass="entr" presetSubtype="0" fill="hold" grpId="0" nodeType="afterEffect">
                                  <p:stCondLst>
                                    <p:cond delay="100"/>
                                  </p:stCondLst>
                                  <p:childTnLst>
                                    <p:set>
                                      <p:cBhvr>
                                        <p:cTn id="12" dur="1" fill="hold">
                                          <p:stCondLst>
                                            <p:cond delay="0"/>
                                          </p:stCondLst>
                                        </p:cTn>
                                        <p:tgtEl>
                                          <p:spTgt spid="17415"/>
                                        </p:tgtEl>
                                        <p:attrNameLst>
                                          <p:attrName>style.visibility</p:attrName>
                                        </p:attrNameLst>
                                      </p:cBhvr>
                                      <p:to>
                                        <p:strVal val="visible"/>
                                      </p:to>
                                    </p:set>
                                  </p:childTnLst>
                                </p:cTn>
                              </p:par>
                            </p:childTnLst>
                          </p:cTn>
                        </p:par>
                        <p:par>
                          <p:cTn id="13" fill="hold">
                            <p:stCondLst>
                              <p:cond delay="400"/>
                            </p:stCondLst>
                            <p:childTnLst>
                              <p:par>
                                <p:cTn id="14" presetID="1" presetClass="entr" presetSubtype="0" fill="hold" grpId="0" nodeType="afterEffect">
                                  <p:stCondLst>
                                    <p:cond delay="100"/>
                                  </p:stCondLst>
                                  <p:childTnLst>
                                    <p:set>
                                      <p:cBhvr>
                                        <p:cTn id="15" dur="1" fill="hold">
                                          <p:stCondLst>
                                            <p:cond delay="0"/>
                                          </p:stCondLst>
                                        </p:cTn>
                                        <p:tgtEl>
                                          <p:spTgt spid="17416"/>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100"/>
                                  </p:stCondLst>
                                  <p:childTnLst>
                                    <p:set>
                                      <p:cBhvr>
                                        <p:cTn id="18" dur="1" fill="hold">
                                          <p:stCondLst>
                                            <p:cond delay="0"/>
                                          </p:stCondLst>
                                        </p:cTn>
                                        <p:tgtEl>
                                          <p:spTgt spid="17417"/>
                                        </p:tgtEl>
                                        <p:attrNameLst>
                                          <p:attrName>style.visibility</p:attrName>
                                        </p:attrNameLst>
                                      </p:cBhvr>
                                      <p:to>
                                        <p:strVal val="visible"/>
                                      </p:to>
                                    </p:set>
                                  </p:childTnLst>
                                </p:cTn>
                              </p:par>
                            </p:childTnLst>
                          </p:cTn>
                        </p:par>
                        <p:par>
                          <p:cTn id="19" fill="hold">
                            <p:stCondLst>
                              <p:cond delay="600"/>
                            </p:stCondLst>
                            <p:childTnLst>
                              <p:par>
                                <p:cTn id="20" presetID="1" presetClass="entr" presetSubtype="0" fill="hold" nodeType="afterEffect">
                                  <p:stCondLst>
                                    <p:cond delay="100"/>
                                  </p:stCondLst>
                                  <p:childTnLst>
                                    <p:set>
                                      <p:cBhvr>
                                        <p:cTn id="21" dur="1" fill="hold">
                                          <p:stCondLst>
                                            <p:cond delay="0"/>
                                          </p:stCondLst>
                                        </p:cTn>
                                        <p:tgtEl>
                                          <p:spTgt spid="17418">
                                            <p:txEl>
                                              <p:pRg st="0" end="0"/>
                                            </p:txEl>
                                          </p:spTgt>
                                        </p:tgtEl>
                                        <p:attrNameLst>
                                          <p:attrName>style.visibility</p:attrName>
                                        </p:attrNameLst>
                                      </p:cBhvr>
                                      <p:to>
                                        <p:strVal val="visible"/>
                                      </p:to>
                                    </p:set>
                                  </p:childTnLst>
                                </p:cTn>
                              </p:par>
                            </p:childTnLst>
                          </p:cTn>
                        </p:par>
                        <p:par>
                          <p:cTn id="22" fill="hold">
                            <p:stCondLst>
                              <p:cond delay="700"/>
                            </p:stCondLst>
                            <p:childTnLst>
                              <p:par>
                                <p:cTn id="23" presetID="1" presetClass="entr" presetSubtype="0" fill="hold" nodeType="afterEffect">
                                  <p:stCondLst>
                                    <p:cond delay="100"/>
                                  </p:stCondLst>
                                  <p:childTnLst>
                                    <p:set>
                                      <p:cBhvr>
                                        <p:cTn id="24" dur="1" fill="hold">
                                          <p:stCondLst>
                                            <p:cond delay="0"/>
                                          </p:stCondLst>
                                        </p:cTn>
                                        <p:tgtEl>
                                          <p:spTgt spid="17419">
                                            <p:txEl>
                                              <p:pRg st="0" end="0"/>
                                            </p:txEl>
                                          </p:spTgt>
                                        </p:tgtEl>
                                        <p:attrNameLst>
                                          <p:attrName>style.visibility</p:attrName>
                                        </p:attrNameLst>
                                      </p:cBhvr>
                                      <p:to>
                                        <p:strVal val="visible"/>
                                      </p:to>
                                    </p:set>
                                  </p:childTnLst>
                                </p:cTn>
                              </p:par>
                            </p:childTnLst>
                          </p:cTn>
                        </p:par>
                        <p:par>
                          <p:cTn id="25" fill="hold">
                            <p:stCondLst>
                              <p:cond delay="800"/>
                            </p:stCondLst>
                            <p:childTnLst>
                              <p:par>
                                <p:cTn id="26" presetID="1" presetClass="entr" presetSubtype="0" fill="hold" grpId="0" nodeType="afterEffect">
                                  <p:stCondLst>
                                    <p:cond delay="100"/>
                                  </p:stCondLst>
                                  <p:childTnLst>
                                    <p:set>
                                      <p:cBhvr>
                                        <p:cTn id="27" dur="1" fill="hold">
                                          <p:stCondLst>
                                            <p:cond delay="0"/>
                                          </p:stCondLst>
                                        </p:cTn>
                                        <p:tgtEl>
                                          <p:spTgt spid="17420"/>
                                        </p:tgtEl>
                                        <p:attrNameLst>
                                          <p:attrName>style.visibility</p:attrName>
                                        </p:attrNameLst>
                                      </p:cBhvr>
                                      <p:to>
                                        <p:strVal val="visible"/>
                                      </p:to>
                                    </p:set>
                                  </p:childTnLst>
                                </p:cTn>
                              </p:par>
                            </p:childTnLst>
                          </p:cTn>
                        </p:par>
                        <p:par>
                          <p:cTn id="28" fill="hold">
                            <p:stCondLst>
                              <p:cond delay="900"/>
                            </p:stCondLst>
                            <p:childTnLst>
                              <p:par>
                                <p:cTn id="29" presetID="1" presetClass="entr" presetSubtype="0" fill="hold" grpId="0" nodeType="afterEffect">
                                  <p:stCondLst>
                                    <p:cond delay="100"/>
                                  </p:stCondLst>
                                  <p:childTnLst>
                                    <p:set>
                                      <p:cBhvr>
                                        <p:cTn id="30" dur="1" fill="hold">
                                          <p:stCondLst>
                                            <p:cond delay="0"/>
                                          </p:stCondLst>
                                        </p:cTn>
                                        <p:tgtEl>
                                          <p:spTgt spid="17421"/>
                                        </p:tgtEl>
                                        <p:attrNameLst>
                                          <p:attrName>style.visibility</p:attrName>
                                        </p:attrNameLst>
                                      </p:cBhvr>
                                      <p:to>
                                        <p:strVal val="visible"/>
                                      </p:to>
                                    </p:set>
                                  </p:childTnLst>
                                </p:cTn>
                              </p:par>
                            </p:childTnLst>
                          </p:cTn>
                        </p:par>
                        <p:par>
                          <p:cTn id="31" fill="hold">
                            <p:stCondLst>
                              <p:cond delay="1000"/>
                            </p:stCondLst>
                            <p:childTnLst>
                              <p:par>
                                <p:cTn id="32" presetID="1" presetClass="entr" presetSubtype="0" fill="hold" nodeType="afterEffect">
                                  <p:stCondLst>
                                    <p:cond delay="100"/>
                                  </p:stCondLst>
                                  <p:childTnLst>
                                    <p:set>
                                      <p:cBhvr>
                                        <p:cTn id="33" dur="1" fill="hold">
                                          <p:stCondLst>
                                            <p:cond delay="0"/>
                                          </p:stCondLst>
                                        </p:cTn>
                                        <p:tgtEl>
                                          <p:spTgt spid="17423">
                                            <p:txEl>
                                              <p:pRg st="0" end="0"/>
                                            </p:txEl>
                                          </p:spTgt>
                                        </p:tgtEl>
                                        <p:attrNameLst>
                                          <p:attrName>style.visibility</p:attrName>
                                        </p:attrNameLst>
                                      </p:cBhvr>
                                      <p:to>
                                        <p:strVal val="visible"/>
                                      </p:to>
                                    </p:set>
                                  </p:childTnLst>
                                </p:cTn>
                              </p:par>
                            </p:childTnLst>
                          </p:cTn>
                        </p:par>
                        <p:par>
                          <p:cTn id="34" fill="hold">
                            <p:stCondLst>
                              <p:cond delay="1100"/>
                            </p:stCondLst>
                            <p:childTnLst>
                              <p:par>
                                <p:cTn id="35" presetID="1" presetClass="entr" presetSubtype="0" fill="hold" nodeType="afterEffect">
                                  <p:stCondLst>
                                    <p:cond delay="100"/>
                                  </p:stCondLst>
                                  <p:childTnLst>
                                    <p:set>
                                      <p:cBhvr>
                                        <p:cTn id="36" dur="1" fill="hold">
                                          <p:stCondLst>
                                            <p:cond delay="0"/>
                                          </p:stCondLst>
                                        </p:cTn>
                                        <p:tgtEl>
                                          <p:spTgt spid="17422">
                                            <p:txEl>
                                              <p:pRg st="0" end="0"/>
                                            </p:txEl>
                                          </p:spTgt>
                                        </p:tgtEl>
                                        <p:attrNameLst>
                                          <p:attrName>style.visibility</p:attrName>
                                        </p:attrNameLst>
                                      </p:cBhvr>
                                      <p:to>
                                        <p:strVal val="visible"/>
                                      </p:to>
                                    </p:set>
                                  </p:childTnLst>
                                </p:cTn>
                              </p:par>
                            </p:childTnLst>
                          </p:cTn>
                        </p:par>
                        <p:par>
                          <p:cTn id="37" fill="hold">
                            <p:stCondLst>
                              <p:cond delay="1200"/>
                            </p:stCondLst>
                            <p:childTnLst>
                              <p:par>
                                <p:cTn id="38" presetID="1" presetClass="entr" presetSubtype="0" fill="hold" nodeType="afterEffect">
                                  <p:stCondLst>
                                    <p:cond delay="100"/>
                                  </p:stCondLst>
                                  <p:childTnLst>
                                    <p:set>
                                      <p:cBhvr>
                                        <p:cTn id="39" dur="1" fill="hold">
                                          <p:stCondLst>
                                            <p:cond delay="0"/>
                                          </p:stCondLst>
                                        </p:cTn>
                                        <p:tgtEl>
                                          <p:spTgt spid="17424">
                                            <p:txEl>
                                              <p:pRg st="0" end="0"/>
                                            </p:txEl>
                                          </p:spTgt>
                                        </p:tgtEl>
                                        <p:attrNameLst>
                                          <p:attrName>style.visibility</p:attrName>
                                        </p:attrNameLst>
                                      </p:cBhvr>
                                      <p:to>
                                        <p:strVal val="visible"/>
                                      </p:to>
                                    </p:set>
                                  </p:childTnLst>
                                </p:cTn>
                              </p:par>
                            </p:childTnLst>
                          </p:cTn>
                        </p:par>
                        <p:par>
                          <p:cTn id="40" fill="hold">
                            <p:stCondLst>
                              <p:cond delay="1300"/>
                            </p:stCondLst>
                            <p:childTnLst>
                              <p:par>
                                <p:cTn id="41" presetID="1" presetClass="entr" presetSubtype="0" fill="hold" grpId="0" nodeType="afterEffect">
                                  <p:stCondLst>
                                    <p:cond delay="100"/>
                                  </p:stCondLst>
                                  <p:childTnLst>
                                    <p:set>
                                      <p:cBhvr>
                                        <p:cTn id="42" dur="1" fill="hold">
                                          <p:stCondLst>
                                            <p:cond delay="0"/>
                                          </p:stCondLst>
                                        </p:cTn>
                                        <p:tgtEl>
                                          <p:spTgt spid="17425"/>
                                        </p:tgtEl>
                                        <p:attrNameLst>
                                          <p:attrName>style.visibility</p:attrName>
                                        </p:attrNameLst>
                                      </p:cBhvr>
                                      <p:to>
                                        <p:strVal val="visible"/>
                                      </p:to>
                                    </p:set>
                                  </p:childTnLst>
                                </p:cTn>
                              </p:par>
                            </p:childTnLst>
                          </p:cTn>
                        </p:par>
                        <p:par>
                          <p:cTn id="43" fill="hold">
                            <p:stCondLst>
                              <p:cond delay="1400"/>
                            </p:stCondLst>
                            <p:childTnLst>
                              <p:par>
                                <p:cTn id="44" presetID="1" presetClass="entr" presetSubtype="0" fill="hold" nodeType="afterEffect">
                                  <p:stCondLst>
                                    <p:cond delay="100"/>
                                  </p:stCondLst>
                                  <p:childTnLst>
                                    <p:set>
                                      <p:cBhvr>
                                        <p:cTn id="45" dur="1" fill="hold">
                                          <p:stCondLst>
                                            <p:cond delay="0"/>
                                          </p:stCondLst>
                                        </p:cTn>
                                        <p:tgtEl>
                                          <p:spTgt spid="17426">
                                            <p:txEl>
                                              <p:pRg st="0" end="0"/>
                                            </p:txEl>
                                          </p:spTgt>
                                        </p:tgtEl>
                                        <p:attrNameLst>
                                          <p:attrName>style.visibility</p:attrName>
                                        </p:attrNameLst>
                                      </p:cBhvr>
                                      <p:to>
                                        <p:strVal val="visible"/>
                                      </p:to>
                                    </p:set>
                                  </p:childTnLst>
                                </p:cTn>
                              </p:par>
                            </p:childTnLst>
                          </p:cTn>
                        </p:par>
                        <p:par>
                          <p:cTn id="46" fill="hold">
                            <p:stCondLst>
                              <p:cond delay="1500"/>
                            </p:stCondLst>
                            <p:childTnLst>
                              <p:par>
                                <p:cTn id="47" presetID="1" presetClass="entr" presetSubtype="0" fill="hold" nodeType="afterEffect">
                                  <p:stCondLst>
                                    <p:cond delay="100"/>
                                  </p:stCondLst>
                                  <p:childTnLst>
                                    <p:set>
                                      <p:cBhvr>
                                        <p:cTn id="48" dur="1" fill="hold">
                                          <p:stCondLst>
                                            <p:cond delay="0"/>
                                          </p:stCondLst>
                                        </p:cTn>
                                        <p:tgtEl>
                                          <p:spTgt spid="17427">
                                            <p:txEl>
                                              <p:pRg st="0" end="0"/>
                                            </p:txEl>
                                          </p:spTgt>
                                        </p:tgtEl>
                                        <p:attrNameLst>
                                          <p:attrName>style.visibility</p:attrName>
                                        </p:attrNameLst>
                                      </p:cBhvr>
                                      <p:to>
                                        <p:strVal val="visible"/>
                                      </p:to>
                                    </p:set>
                                  </p:childTnLst>
                                </p:cTn>
                              </p:par>
                            </p:childTnLst>
                          </p:cTn>
                        </p:par>
                        <p:par>
                          <p:cTn id="49" fill="hold">
                            <p:stCondLst>
                              <p:cond delay="1600"/>
                            </p:stCondLst>
                            <p:childTnLst>
                              <p:par>
                                <p:cTn id="50" presetID="1" presetClass="entr" presetSubtype="0" fill="hold" nodeType="afterEffect">
                                  <p:stCondLst>
                                    <p:cond delay="100"/>
                                  </p:stCondLst>
                                  <p:childTnLst>
                                    <p:set>
                                      <p:cBhvr>
                                        <p:cTn id="51" dur="1" fill="hold">
                                          <p:stCondLst>
                                            <p:cond delay="0"/>
                                          </p:stCondLst>
                                        </p:cTn>
                                        <p:tgtEl>
                                          <p:spTgt spid="17428">
                                            <p:txEl>
                                              <p:pRg st="0" end="0"/>
                                            </p:txEl>
                                          </p:spTgt>
                                        </p:tgtEl>
                                        <p:attrNameLst>
                                          <p:attrName>style.visibility</p:attrName>
                                        </p:attrNameLst>
                                      </p:cBhvr>
                                      <p:to>
                                        <p:strVal val="visible"/>
                                      </p:to>
                                    </p:set>
                                  </p:childTnLst>
                                </p:cTn>
                              </p:par>
                            </p:childTnLst>
                          </p:cTn>
                        </p:par>
                        <p:par>
                          <p:cTn id="52" fill="hold">
                            <p:stCondLst>
                              <p:cond delay="1700"/>
                            </p:stCondLst>
                            <p:childTnLst>
                              <p:par>
                                <p:cTn id="53" presetID="1" presetClass="entr" presetSubtype="0" fill="hold" nodeType="afterEffect">
                                  <p:stCondLst>
                                    <p:cond delay="100"/>
                                  </p:stCondLst>
                                  <p:childTnLst>
                                    <p:set>
                                      <p:cBhvr>
                                        <p:cTn id="54" dur="1" fill="hold">
                                          <p:stCondLst>
                                            <p:cond delay="0"/>
                                          </p:stCondLst>
                                        </p:cTn>
                                        <p:tgtEl>
                                          <p:spTgt spid="17429">
                                            <p:txEl>
                                              <p:pRg st="0" end="0"/>
                                            </p:txEl>
                                          </p:spTgt>
                                        </p:tgtEl>
                                        <p:attrNameLst>
                                          <p:attrName>style.visibility</p:attrName>
                                        </p:attrNameLst>
                                      </p:cBhvr>
                                      <p:to>
                                        <p:strVal val="visible"/>
                                      </p:to>
                                    </p:set>
                                  </p:childTnLst>
                                </p:cTn>
                              </p:par>
                              <p:par>
                                <p:cTn id="55" presetID="1" presetClass="entr" presetSubtype="0" fill="hold" nodeType="withEffect">
                                  <p:stCondLst>
                                    <p:cond delay="100"/>
                                  </p:stCondLst>
                                  <p:childTnLst>
                                    <p:set>
                                      <p:cBhvr>
                                        <p:cTn id="56" dur="1" fill="hold">
                                          <p:stCondLst>
                                            <p:cond delay="0"/>
                                          </p:stCondLst>
                                        </p:cTn>
                                        <p:tgtEl>
                                          <p:spTgt spid="17430">
                                            <p:txEl>
                                              <p:pRg st="0" end="0"/>
                                            </p:txEl>
                                          </p:spTgt>
                                        </p:tgtEl>
                                        <p:attrNameLst>
                                          <p:attrName>style.visibility</p:attrName>
                                        </p:attrNameLst>
                                      </p:cBhvr>
                                      <p:to>
                                        <p:strVal val="visible"/>
                                      </p:to>
                                    </p:set>
                                  </p:childTnLst>
                                </p:cTn>
                              </p:par>
                            </p:childTnLst>
                          </p:cTn>
                        </p:par>
                        <p:par>
                          <p:cTn id="57" fill="hold">
                            <p:stCondLst>
                              <p:cond delay="1800"/>
                            </p:stCondLst>
                            <p:childTnLst>
                              <p:par>
                                <p:cTn id="58" presetID="1" presetClass="entr" presetSubtype="0" fill="hold" nodeType="afterEffect">
                                  <p:stCondLst>
                                    <p:cond delay="100"/>
                                  </p:stCondLst>
                                  <p:childTnLst>
                                    <p:set>
                                      <p:cBhvr>
                                        <p:cTn id="59" dur="1" fill="hold">
                                          <p:stCondLst>
                                            <p:cond delay="0"/>
                                          </p:stCondLst>
                                        </p:cTn>
                                        <p:tgtEl>
                                          <p:spTgt spid="17431">
                                            <p:txEl>
                                              <p:pRg st="0" end="0"/>
                                            </p:txEl>
                                          </p:spTgt>
                                        </p:tgtEl>
                                        <p:attrNameLst>
                                          <p:attrName>style.visibility</p:attrName>
                                        </p:attrNameLst>
                                      </p:cBhvr>
                                      <p:to>
                                        <p:strVal val="visible"/>
                                      </p:to>
                                    </p:set>
                                  </p:childTnLst>
                                </p:cTn>
                              </p:par>
                            </p:childTnLst>
                          </p:cTn>
                        </p:par>
                        <p:par>
                          <p:cTn id="60" fill="hold">
                            <p:stCondLst>
                              <p:cond delay="1900"/>
                            </p:stCondLst>
                            <p:childTnLst>
                              <p:par>
                                <p:cTn id="61" presetID="1" presetClass="entr" presetSubtype="0" fill="hold" nodeType="afterEffect">
                                  <p:stCondLst>
                                    <p:cond delay="100"/>
                                  </p:stCondLst>
                                  <p:childTnLst>
                                    <p:set>
                                      <p:cBhvr>
                                        <p:cTn id="62" dur="1" fill="hold">
                                          <p:stCondLst>
                                            <p:cond delay="0"/>
                                          </p:stCondLst>
                                        </p:cTn>
                                        <p:tgtEl>
                                          <p:spTgt spid="17432">
                                            <p:txEl>
                                              <p:pRg st="0" end="0"/>
                                            </p:txEl>
                                          </p:spTgt>
                                        </p:tgtEl>
                                        <p:attrNameLst>
                                          <p:attrName>style.visibility</p:attrName>
                                        </p:attrNameLst>
                                      </p:cBhvr>
                                      <p:to>
                                        <p:strVal val="visible"/>
                                      </p:to>
                                    </p:set>
                                  </p:childTnLst>
                                </p:cTn>
                              </p:par>
                            </p:childTnLst>
                          </p:cTn>
                        </p:par>
                        <p:par>
                          <p:cTn id="63" fill="hold">
                            <p:stCondLst>
                              <p:cond delay="2000"/>
                            </p:stCondLst>
                            <p:childTnLst>
                              <p:par>
                                <p:cTn id="64" presetID="1" presetClass="entr" presetSubtype="0" fill="hold" grpId="0" nodeType="afterEffect">
                                  <p:stCondLst>
                                    <p:cond delay="100"/>
                                  </p:stCondLst>
                                  <p:childTnLst>
                                    <p:set>
                                      <p:cBhvr>
                                        <p:cTn id="65" dur="1" fill="hold">
                                          <p:stCondLst>
                                            <p:cond delay="0"/>
                                          </p:stCondLst>
                                        </p:cTn>
                                        <p:tgtEl>
                                          <p:spTgt spid="17433"/>
                                        </p:tgtEl>
                                        <p:attrNameLst>
                                          <p:attrName>style.visibility</p:attrName>
                                        </p:attrNameLst>
                                      </p:cBhvr>
                                      <p:to>
                                        <p:strVal val="visible"/>
                                      </p:to>
                                    </p:set>
                                  </p:childTnLst>
                                </p:cTn>
                              </p:par>
                            </p:childTnLst>
                          </p:cTn>
                        </p:par>
                        <p:par>
                          <p:cTn id="66" fill="hold">
                            <p:stCondLst>
                              <p:cond delay="2100"/>
                            </p:stCondLst>
                            <p:childTnLst>
                              <p:par>
                                <p:cTn id="67" presetID="1" presetClass="entr" presetSubtype="0" fill="hold" grpId="0" nodeType="afterEffect">
                                  <p:stCondLst>
                                    <p:cond delay="100"/>
                                  </p:stCondLst>
                                  <p:childTnLst>
                                    <p:set>
                                      <p:cBhvr>
                                        <p:cTn id="68" dur="1" fill="hold">
                                          <p:stCondLst>
                                            <p:cond delay="0"/>
                                          </p:stCondLst>
                                        </p:cTn>
                                        <p:tgtEl>
                                          <p:spTgt spid="17434"/>
                                        </p:tgtEl>
                                        <p:attrNameLst>
                                          <p:attrName>style.visibility</p:attrName>
                                        </p:attrNameLst>
                                      </p:cBhvr>
                                      <p:to>
                                        <p:strVal val="visible"/>
                                      </p:to>
                                    </p:set>
                                  </p:childTnLst>
                                </p:cTn>
                              </p:par>
                            </p:childTnLst>
                          </p:cTn>
                        </p:par>
                        <p:par>
                          <p:cTn id="69" fill="hold">
                            <p:stCondLst>
                              <p:cond delay="2200"/>
                            </p:stCondLst>
                            <p:childTnLst>
                              <p:par>
                                <p:cTn id="70" presetID="1" presetClass="entr" presetSubtype="0" fill="hold" grpId="0" nodeType="afterEffect">
                                  <p:stCondLst>
                                    <p:cond delay="100"/>
                                  </p:stCondLst>
                                  <p:childTnLst>
                                    <p:set>
                                      <p:cBhvr>
                                        <p:cTn id="71" dur="1" fill="hold">
                                          <p:stCondLst>
                                            <p:cond delay="0"/>
                                          </p:stCondLst>
                                        </p:cTn>
                                        <p:tgtEl>
                                          <p:spTgt spid="17435"/>
                                        </p:tgtEl>
                                        <p:attrNameLst>
                                          <p:attrName>style.visibility</p:attrName>
                                        </p:attrNameLst>
                                      </p:cBhvr>
                                      <p:to>
                                        <p:strVal val="visible"/>
                                      </p:to>
                                    </p:set>
                                  </p:childTnLst>
                                </p:cTn>
                              </p:par>
                            </p:childTnLst>
                          </p:cTn>
                        </p:par>
                        <p:par>
                          <p:cTn id="72" fill="hold">
                            <p:stCondLst>
                              <p:cond delay="2300"/>
                            </p:stCondLst>
                            <p:childTnLst>
                              <p:par>
                                <p:cTn id="73" presetID="1" presetClass="entr" presetSubtype="0" fill="hold" grpId="0" nodeType="afterEffect">
                                  <p:stCondLst>
                                    <p:cond delay="100"/>
                                  </p:stCondLst>
                                  <p:childTnLst>
                                    <p:set>
                                      <p:cBhvr>
                                        <p:cTn id="74" dur="1" fill="hold">
                                          <p:stCondLst>
                                            <p:cond delay="0"/>
                                          </p:stCondLst>
                                        </p:cTn>
                                        <p:tgtEl>
                                          <p:spTgt spid="17436"/>
                                        </p:tgtEl>
                                        <p:attrNameLst>
                                          <p:attrName>style.visibility</p:attrName>
                                        </p:attrNameLst>
                                      </p:cBhvr>
                                      <p:to>
                                        <p:strVal val="visible"/>
                                      </p:to>
                                    </p:set>
                                  </p:childTnLst>
                                </p:cTn>
                              </p:par>
                            </p:childTnLst>
                          </p:cTn>
                        </p:par>
                        <p:par>
                          <p:cTn id="75" fill="hold">
                            <p:stCondLst>
                              <p:cond delay="2400"/>
                            </p:stCondLst>
                            <p:childTnLst>
                              <p:par>
                                <p:cTn id="76" presetID="1" presetClass="entr" presetSubtype="0" fill="hold" grpId="0" nodeType="afterEffect">
                                  <p:stCondLst>
                                    <p:cond delay="100"/>
                                  </p:stCondLst>
                                  <p:childTnLst>
                                    <p:set>
                                      <p:cBhvr>
                                        <p:cTn id="77" dur="1" fill="hold">
                                          <p:stCondLst>
                                            <p:cond delay="0"/>
                                          </p:stCondLst>
                                        </p:cTn>
                                        <p:tgtEl>
                                          <p:spTgt spid="17437"/>
                                        </p:tgtEl>
                                        <p:attrNameLst>
                                          <p:attrName>style.visibility</p:attrName>
                                        </p:attrNameLst>
                                      </p:cBhvr>
                                      <p:to>
                                        <p:strVal val="visible"/>
                                      </p:to>
                                    </p:set>
                                  </p:childTnLst>
                                </p:cTn>
                              </p:par>
                            </p:childTnLst>
                          </p:cTn>
                        </p:par>
                        <p:par>
                          <p:cTn id="78" fill="hold">
                            <p:stCondLst>
                              <p:cond delay="2500"/>
                            </p:stCondLst>
                            <p:childTnLst>
                              <p:par>
                                <p:cTn id="79" presetID="1" presetClass="entr" presetSubtype="0" fill="hold" grpId="0" nodeType="afterEffect">
                                  <p:stCondLst>
                                    <p:cond delay="100"/>
                                  </p:stCondLst>
                                  <p:childTnLst>
                                    <p:set>
                                      <p:cBhvr>
                                        <p:cTn id="80" dur="1" fill="hold">
                                          <p:stCondLst>
                                            <p:cond delay="0"/>
                                          </p:stCondLst>
                                        </p:cTn>
                                        <p:tgtEl>
                                          <p:spTgt spid="17440"/>
                                        </p:tgtEl>
                                        <p:attrNameLst>
                                          <p:attrName>style.visibility</p:attrName>
                                        </p:attrNameLst>
                                      </p:cBhvr>
                                      <p:to>
                                        <p:strVal val="visible"/>
                                      </p:to>
                                    </p:set>
                                  </p:childTnLst>
                                </p:cTn>
                              </p:par>
                            </p:childTnLst>
                          </p:cTn>
                        </p:par>
                        <p:par>
                          <p:cTn id="81" fill="hold">
                            <p:stCondLst>
                              <p:cond delay="2600"/>
                            </p:stCondLst>
                            <p:childTnLst>
                              <p:par>
                                <p:cTn id="82" presetID="1" presetClass="entr" presetSubtype="0" fill="hold" grpId="0" nodeType="afterEffect">
                                  <p:stCondLst>
                                    <p:cond delay="100"/>
                                  </p:stCondLst>
                                  <p:childTnLst>
                                    <p:set>
                                      <p:cBhvr>
                                        <p:cTn id="83" dur="1" fill="hold">
                                          <p:stCondLst>
                                            <p:cond delay="0"/>
                                          </p:stCondLst>
                                        </p:cTn>
                                        <p:tgtEl>
                                          <p:spTgt spid="17441"/>
                                        </p:tgtEl>
                                        <p:attrNameLst>
                                          <p:attrName>style.visibility</p:attrName>
                                        </p:attrNameLst>
                                      </p:cBhvr>
                                      <p:to>
                                        <p:strVal val="visible"/>
                                      </p:to>
                                    </p:set>
                                  </p:childTnLst>
                                </p:cTn>
                              </p:par>
                            </p:childTnLst>
                          </p:cTn>
                        </p:par>
                        <p:par>
                          <p:cTn id="84" fill="hold">
                            <p:stCondLst>
                              <p:cond delay="2700"/>
                            </p:stCondLst>
                            <p:childTnLst>
                              <p:par>
                                <p:cTn id="85" presetID="1" presetClass="entr" presetSubtype="0" fill="hold" grpId="0" nodeType="afterEffect">
                                  <p:stCondLst>
                                    <p:cond delay="100"/>
                                  </p:stCondLst>
                                  <p:childTnLst>
                                    <p:set>
                                      <p:cBhvr>
                                        <p:cTn id="86" dur="1" fill="hold">
                                          <p:stCondLst>
                                            <p:cond delay="0"/>
                                          </p:stCondLst>
                                        </p:cTn>
                                        <p:tgtEl>
                                          <p:spTgt spid="17442"/>
                                        </p:tgtEl>
                                        <p:attrNameLst>
                                          <p:attrName>style.visibility</p:attrName>
                                        </p:attrNameLst>
                                      </p:cBhvr>
                                      <p:to>
                                        <p:strVal val="visible"/>
                                      </p:to>
                                    </p:set>
                                  </p:childTnLst>
                                </p:cTn>
                              </p:par>
                            </p:childTnLst>
                          </p:cTn>
                        </p:par>
                        <p:par>
                          <p:cTn id="87" fill="hold">
                            <p:stCondLst>
                              <p:cond delay="2800"/>
                            </p:stCondLst>
                            <p:childTnLst>
                              <p:par>
                                <p:cTn id="88" presetID="1" presetClass="entr" presetSubtype="0" fill="hold" grpId="0" nodeType="afterEffect">
                                  <p:stCondLst>
                                    <p:cond delay="100"/>
                                  </p:stCondLst>
                                  <p:childTnLst>
                                    <p:set>
                                      <p:cBhvr>
                                        <p:cTn id="89" dur="1" fill="hold">
                                          <p:stCondLst>
                                            <p:cond delay="0"/>
                                          </p:stCondLst>
                                        </p:cTn>
                                        <p:tgtEl>
                                          <p:spTgt spid="17438"/>
                                        </p:tgtEl>
                                        <p:attrNameLst>
                                          <p:attrName>style.visibility</p:attrName>
                                        </p:attrNameLst>
                                      </p:cBhvr>
                                      <p:to>
                                        <p:strVal val="visible"/>
                                      </p:to>
                                    </p:set>
                                  </p:childTnLst>
                                </p:cTn>
                              </p:par>
                            </p:childTnLst>
                          </p:cTn>
                        </p:par>
                        <p:par>
                          <p:cTn id="90" fill="hold">
                            <p:stCondLst>
                              <p:cond delay="2900"/>
                            </p:stCondLst>
                            <p:childTnLst>
                              <p:par>
                                <p:cTn id="91" presetID="1" presetClass="entr" presetSubtype="0" fill="hold" grpId="0" nodeType="afterEffect">
                                  <p:stCondLst>
                                    <p:cond delay="100"/>
                                  </p:stCondLst>
                                  <p:childTnLst>
                                    <p:set>
                                      <p:cBhvr>
                                        <p:cTn id="92" dur="1" fill="hold">
                                          <p:stCondLst>
                                            <p:cond delay="0"/>
                                          </p:stCondLst>
                                        </p:cTn>
                                        <p:tgtEl>
                                          <p:spTgt spid="17439"/>
                                        </p:tgtEl>
                                        <p:attrNameLst>
                                          <p:attrName>style.visibility</p:attrName>
                                        </p:attrNameLst>
                                      </p:cBhvr>
                                      <p:to>
                                        <p:strVal val="visible"/>
                                      </p:to>
                                    </p:set>
                                  </p:childTnLst>
                                </p:cTn>
                              </p:par>
                            </p:childTnLst>
                          </p:cTn>
                        </p:par>
                        <p:par>
                          <p:cTn id="93" fill="hold">
                            <p:stCondLst>
                              <p:cond delay="3000"/>
                            </p:stCondLst>
                            <p:childTnLst>
                              <p:par>
                                <p:cTn id="94" presetID="1" presetClass="entr" presetSubtype="0" fill="hold" grpId="0" nodeType="afterEffect">
                                  <p:stCondLst>
                                    <p:cond delay="100"/>
                                  </p:stCondLst>
                                  <p:childTnLst>
                                    <p:set>
                                      <p:cBhvr>
                                        <p:cTn id="95" dur="1" fill="hold">
                                          <p:stCondLst>
                                            <p:cond delay="0"/>
                                          </p:stCondLst>
                                        </p:cTn>
                                        <p:tgtEl>
                                          <p:spTgt spid="17443"/>
                                        </p:tgtEl>
                                        <p:attrNameLst>
                                          <p:attrName>style.visibility</p:attrName>
                                        </p:attrNameLst>
                                      </p:cBhvr>
                                      <p:to>
                                        <p:strVal val="visible"/>
                                      </p:to>
                                    </p:set>
                                  </p:childTnLst>
                                </p:cTn>
                              </p:par>
                            </p:childTnLst>
                          </p:cTn>
                        </p:par>
                        <p:par>
                          <p:cTn id="96" fill="hold">
                            <p:stCondLst>
                              <p:cond delay="3100"/>
                            </p:stCondLst>
                            <p:childTnLst>
                              <p:par>
                                <p:cTn id="97" presetID="1" presetClass="entr" presetSubtype="0" fill="hold" grpId="0" nodeType="afterEffect">
                                  <p:stCondLst>
                                    <p:cond delay="100"/>
                                  </p:stCondLst>
                                  <p:childTnLst>
                                    <p:set>
                                      <p:cBhvr>
                                        <p:cTn id="98" dur="1" fill="hold">
                                          <p:stCondLst>
                                            <p:cond delay="0"/>
                                          </p:stCondLst>
                                        </p:cTn>
                                        <p:tgtEl>
                                          <p:spTgt spid="17444"/>
                                        </p:tgtEl>
                                        <p:attrNameLst>
                                          <p:attrName>style.visibility</p:attrName>
                                        </p:attrNameLst>
                                      </p:cBhvr>
                                      <p:to>
                                        <p:strVal val="visible"/>
                                      </p:to>
                                    </p:set>
                                  </p:childTnLst>
                                </p:cTn>
                              </p:par>
                            </p:childTnLst>
                          </p:cTn>
                        </p:par>
                        <p:par>
                          <p:cTn id="99" fill="hold">
                            <p:stCondLst>
                              <p:cond delay="3200"/>
                            </p:stCondLst>
                            <p:childTnLst>
                              <p:par>
                                <p:cTn id="100" presetID="1" presetClass="entr" presetSubtype="0" fill="hold" grpId="0" nodeType="afterEffect">
                                  <p:stCondLst>
                                    <p:cond delay="100"/>
                                  </p:stCondLst>
                                  <p:childTnLst>
                                    <p:set>
                                      <p:cBhvr>
                                        <p:cTn id="101" dur="1" fill="hold">
                                          <p:stCondLst>
                                            <p:cond delay="0"/>
                                          </p:stCondLst>
                                        </p:cTn>
                                        <p:tgtEl>
                                          <p:spTgt spid="17445"/>
                                        </p:tgtEl>
                                        <p:attrNameLst>
                                          <p:attrName>style.visibility</p:attrName>
                                        </p:attrNameLst>
                                      </p:cBhvr>
                                      <p:to>
                                        <p:strVal val="visible"/>
                                      </p:to>
                                    </p:set>
                                  </p:childTnLst>
                                </p:cTn>
                              </p:par>
                            </p:childTnLst>
                          </p:cTn>
                        </p:par>
                        <p:par>
                          <p:cTn id="102" fill="hold">
                            <p:stCondLst>
                              <p:cond delay="3300"/>
                            </p:stCondLst>
                            <p:childTnLst>
                              <p:par>
                                <p:cTn id="103" presetID="1" presetClass="entr" presetSubtype="0" fill="hold" grpId="0" nodeType="afterEffect">
                                  <p:stCondLst>
                                    <p:cond delay="100"/>
                                  </p:stCondLst>
                                  <p:childTnLst>
                                    <p:set>
                                      <p:cBhvr>
                                        <p:cTn id="104" dur="1" fill="hold">
                                          <p:stCondLst>
                                            <p:cond delay="0"/>
                                          </p:stCondLst>
                                        </p:cTn>
                                        <p:tgtEl>
                                          <p:spTgt spid="17446"/>
                                        </p:tgtEl>
                                        <p:attrNameLst>
                                          <p:attrName>style.visibility</p:attrName>
                                        </p:attrNameLst>
                                      </p:cBhvr>
                                      <p:to>
                                        <p:strVal val="visible"/>
                                      </p:to>
                                    </p:set>
                                  </p:childTnLst>
                                </p:cTn>
                              </p:par>
                            </p:childTnLst>
                          </p:cTn>
                        </p:par>
                        <p:par>
                          <p:cTn id="105" fill="hold">
                            <p:stCondLst>
                              <p:cond delay="3400"/>
                            </p:stCondLst>
                            <p:childTnLst>
                              <p:par>
                                <p:cTn id="106" presetID="1" presetClass="entr" presetSubtype="0" fill="hold" grpId="0" nodeType="afterEffect">
                                  <p:stCondLst>
                                    <p:cond delay="100"/>
                                  </p:stCondLst>
                                  <p:childTnLst>
                                    <p:set>
                                      <p:cBhvr>
                                        <p:cTn id="107" dur="1" fill="hold">
                                          <p:stCondLst>
                                            <p:cond delay="0"/>
                                          </p:stCondLst>
                                        </p:cTn>
                                        <p:tgtEl>
                                          <p:spTgt spid="17447"/>
                                        </p:tgtEl>
                                        <p:attrNameLst>
                                          <p:attrName>style.visibility</p:attrName>
                                        </p:attrNameLst>
                                      </p:cBhvr>
                                      <p:to>
                                        <p:strVal val="visible"/>
                                      </p:to>
                                    </p:set>
                                  </p:childTnLst>
                                </p:cTn>
                              </p:par>
                            </p:childTnLst>
                          </p:cTn>
                        </p:par>
                        <p:par>
                          <p:cTn id="108" fill="hold">
                            <p:stCondLst>
                              <p:cond delay="3500"/>
                            </p:stCondLst>
                            <p:childTnLst>
                              <p:par>
                                <p:cTn id="109" presetID="1" presetClass="entr" presetSubtype="0" fill="hold" grpId="0" nodeType="afterEffect">
                                  <p:stCondLst>
                                    <p:cond delay="100"/>
                                  </p:stCondLst>
                                  <p:childTnLst>
                                    <p:set>
                                      <p:cBhvr>
                                        <p:cTn id="110" dur="1" fill="hold">
                                          <p:stCondLst>
                                            <p:cond delay="0"/>
                                          </p:stCondLst>
                                        </p:cTn>
                                        <p:tgtEl>
                                          <p:spTgt spid="17448"/>
                                        </p:tgtEl>
                                        <p:attrNameLst>
                                          <p:attrName>style.visibility</p:attrName>
                                        </p:attrNameLst>
                                      </p:cBhvr>
                                      <p:to>
                                        <p:strVal val="visible"/>
                                      </p:to>
                                    </p:set>
                                  </p:childTnLst>
                                </p:cTn>
                              </p:par>
                            </p:childTnLst>
                          </p:cTn>
                        </p:par>
                        <p:par>
                          <p:cTn id="111" fill="hold">
                            <p:stCondLst>
                              <p:cond delay="3600"/>
                            </p:stCondLst>
                            <p:childTnLst>
                              <p:par>
                                <p:cTn id="112" presetID="1" presetClass="entr" presetSubtype="0" fill="hold" grpId="0" nodeType="afterEffect">
                                  <p:stCondLst>
                                    <p:cond delay="100"/>
                                  </p:stCondLst>
                                  <p:childTnLst>
                                    <p:set>
                                      <p:cBhvr>
                                        <p:cTn id="113" dur="1" fill="hold">
                                          <p:stCondLst>
                                            <p:cond delay="0"/>
                                          </p:stCondLst>
                                        </p:cTn>
                                        <p:tgtEl>
                                          <p:spTgt spid="17449"/>
                                        </p:tgtEl>
                                        <p:attrNameLst>
                                          <p:attrName>style.visibility</p:attrName>
                                        </p:attrNameLst>
                                      </p:cBhvr>
                                      <p:to>
                                        <p:strVal val="visible"/>
                                      </p:to>
                                    </p:set>
                                  </p:childTnLst>
                                </p:cTn>
                              </p:par>
                            </p:childTnLst>
                          </p:cTn>
                        </p:par>
                        <p:par>
                          <p:cTn id="114" fill="hold">
                            <p:stCondLst>
                              <p:cond delay="3700"/>
                            </p:stCondLst>
                            <p:childTnLst>
                              <p:par>
                                <p:cTn id="115" presetID="1" presetClass="entr" presetSubtype="0" fill="hold" grpId="0" nodeType="afterEffect">
                                  <p:stCondLst>
                                    <p:cond delay="100"/>
                                  </p:stCondLst>
                                  <p:childTnLst>
                                    <p:set>
                                      <p:cBhvr>
                                        <p:cTn id="116" dur="1" fill="hold">
                                          <p:stCondLst>
                                            <p:cond delay="0"/>
                                          </p:stCondLst>
                                        </p:cTn>
                                        <p:tgtEl>
                                          <p:spTgt spid="17450"/>
                                        </p:tgtEl>
                                        <p:attrNameLst>
                                          <p:attrName>style.visibility</p:attrName>
                                        </p:attrNameLst>
                                      </p:cBhvr>
                                      <p:to>
                                        <p:strVal val="visible"/>
                                      </p:to>
                                    </p:set>
                                  </p:childTnLst>
                                </p:cTn>
                              </p:par>
                            </p:childTnLst>
                          </p:cTn>
                        </p:par>
                        <p:par>
                          <p:cTn id="117" fill="hold">
                            <p:stCondLst>
                              <p:cond delay="3800"/>
                            </p:stCondLst>
                            <p:childTnLst>
                              <p:par>
                                <p:cTn id="118" presetID="1" presetClass="entr" presetSubtype="0" fill="hold" grpId="0" nodeType="afterEffect">
                                  <p:stCondLst>
                                    <p:cond delay="100"/>
                                  </p:stCondLst>
                                  <p:childTnLst>
                                    <p:set>
                                      <p:cBhvr>
                                        <p:cTn id="119" dur="1" fill="hold">
                                          <p:stCondLst>
                                            <p:cond delay="0"/>
                                          </p:stCondLst>
                                        </p:cTn>
                                        <p:tgtEl>
                                          <p:spTgt spid="17451"/>
                                        </p:tgtEl>
                                        <p:attrNameLst>
                                          <p:attrName>style.visibility</p:attrName>
                                        </p:attrNameLst>
                                      </p:cBhvr>
                                      <p:to>
                                        <p:strVal val="visible"/>
                                      </p:to>
                                    </p:set>
                                  </p:childTnLst>
                                </p:cTn>
                              </p:par>
                            </p:childTnLst>
                          </p:cTn>
                        </p:par>
                        <p:par>
                          <p:cTn id="120" fill="hold">
                            <p:stCondLst>
                              <p:cond delay="3900"/>
                            </p:stCondLst>
                            <p:childTnLst>
                              <p:par>
                                <p:cTn id="121" presetID="1" presetClass="entr" presetSubtype="0" fill="hold" grpId="0" nodeType="afterEffect">
                                  <p:stCondLst>
                                    <p:cond delay="100"/>
                                  </p:stCondLst>
                                  <p:childTnLst>
                                    <p:set>
                                      <p:cBhvr>
                                        <p:cTn id="122" dur="1" fill="hold">
                                          <p:stCondLst>
                                            <p:cond delay="0"/>
                                          </p:stCondLst>
                                        </p:cTn>
                                        <p:tgtEl>
                                          <p:spTgt spid="17452"/>
                                        </p:tgtEl>
                                        <p:attrNameLst>
                                          <p:attrName>style.visibility</p:attrName>
                                        </p:attrNameLst>
                                      </p:cBhvr>
                                      <p:to>
                                        <p:strVal val="visible"/>
                                      </p:to>
                                    </p:set>
                                  </p:childTnLst>
                                </p:cTn>
                              </p:par>
                            </p:childTnLst>
                          </p:cTn>
                        </p:par>
                        <p:par>
                          <p:cTn id="123" fill="hold">
                            <p:stCondLst>
                              <p:cond delay="4000"/>
                            </p:stCondLst>
                            <p:childTnLst>
                              <p:par>
                                <p:cTn id="124" presetID="1" presetClass="entr" presetSubtype="0" fill="hold" grpId="0" nodeType="afterEffect">
                                  <p:stCondLst>
                                    <p:cond delay="100"/>
                                  </p:stCondLst>
                                  <p:childTnLst>
                                    <p:set>
                                      <p:cBhvr>
                                        <p:cTn id="125" dur="1" fill="hold">
                                          <p:stCondLst>
                                            <p:cond delay="0"/>
                                          </p:stCondLst>
                                        </p:cTn>
                                        <p:tgtEl>
                                          <p:spTgt spid="17453"/>
                                        </p:tgtEl>
                                        <p:attrNameLst>
                                          <p:attrName>style.visibility</p:attrName>
                                        </p:attrNameLst>
                                      </p:cBhvr>
                                      <p:to>
                                        <p:strVal val="visible"/>
                                      </p:to>
                                    </p:set>
                                  </p:childTnLst>
                                </p:cTn>
                              </p:par>
                            </p:childTnLst>
                          </p:cTn>
                        </p:par>
                        <p:par>
                          <p:cTn id="126" fill="hold">
                            <p:stCondLst>
                              <p:cond delay="4100"/>
                            </p:stCondLst>
                            <p:childTnLst>
                              <p:par>
                                <p:cTn id="127" presetID="1" presetClass="entr" presetSubtype="0" fill="hold" grpId="0" nodeType="afterEffect">
                                  <p:stCondLst>
                                    <p:cond delay="100"/>
                                  </p:stCondLst>
                                  <p:childTnLst>
                                    <p:set>
                                      <p:cBhvr>
                                        <p:cTn id="128" dur="1" fill="hold">
                                          <p:stCondLst>
                                            <p:cond delay="0"/>
                                          </p:stCondLst>
                                        </p:cTn>
                                        <p:tgtEl>
                                          <p:spTgt spid="174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4" grpId="0"/>
      <p:bldP spid="17415" grpId="0"/>
      <p:bldP spid="17416" grpId="0"/>
      <p:bldP spid="17417" grpId="0"/>
      <p:bldP spid="17420" grpId="0"/>
      <p:bldP spid="17421" grpId="0"/>
      <p:bldP spid="17425" grpId="0"/>
      <p:bldP spid="17433" grpId="0"/>
      <p:bldP spid="17434" grpId="0"/>
      <p:bldP spid="17435" grpId="0"/>
      <p:bldP spid="17436" grpId="0"/>
      <p:bldP spid="17437" grpId="0"/>
      <p:bldP spid="17438" grpId="0"/>
      <p:bldP spid="17439" grpId="0"/>
      <p:bldP spid="17440" grpId="0"/>
      <p:bldP spid="17441" grpId="0"/>
      <p:bldP spid="17442" grpId="0"/>
      <p:bldP spid="17443" grpId="0"/>
      <p:bldP spid="17444" grpId="0"/>
      <p:bldP spid="17445" grpId="0"/>
      <p:bldP spid="17446" grpId="0"/>
      <p:bldP spid="17447" grpId="0"/>
      <p:bldP spid="17448" grpId="0"/>
      <p:bldP spid="17449" grpId="0"/>
      <p:bldP spid="17450" grpId="0"/>
      <p:bldP spid="17451" grpId="0"/>
      <p:bldP spid="17452" grpId="0"/>
      <p:bldP spid="17453" grpId="0"/>
      <p:bldP spid="1745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xfrm>
            <a:off x="8458200" y="6172200"/>
            <a:ext cx="381000" cy="476250"/>
          </a:xfrm>
          <a:noFill/>
        </p:spPr>
        <p:txBody>
          <a:bodyPr/>
          <a:lstStyle/>
          <a:p>
            <a:fld id="{9C3ACC55-9ACE-448E-9F24-7811F9CFF14D}" type="slidenum">
              <a:rPr lang="en-US" smtClean="0"/>
              <a:pPr/>
              <a:t>67</a:t>
            </a:fld>
            <a:endParaRPr lang="en-US" smtClean="0"/>
          </a:p>
        </p:txBody>
      </p:sp>
      <p:sp>
        <p:nvSpPr>
          <p:cNvPr id="18435" name="Text Box 6"/>
          <p:cNvSpPr txBox="1">
            <a:spLocks noChangeArrowheads="1"/>
          </p:cNvSpPr>
          <p:nvPr/>
        </p:nvSpPr>
        <p:spPr bwMode="auto">
          <a:xfrm>
            <a:off x="2978150" y="2138363"/>
            <a:ext cx="944563" cy="366712"/>
          </a:xfrm>
          <a:prstGeom prst="rect">
            <a:avLst/>
          </a:prstGeom>
          <a:noFill/>
          <a:ln w="9525">
            <a:noFill/>
            <a:miter lim="800000"/>
            <a:headEnd/>
            <a:tailEnd/>
          </a:ln>
        </p:spPr>
        <p:txBody>
          <a:bodyPr wrap="none">
            <a:spAutoFit/>
          </a:bodyPr>
          <a:lstStyle/>
          <a:p>
            <a:r>
              <a:rPr lang="en-US">
                <a:latin typeface="Comic Sans MS" pitchFamily="66" charset="0"/>
              </a:rPr>
              <a:t>Aringa</a:t>
            </a:r>
            <a:r>
              <a:rPr lang="en-US"/>
              <a:t> </a:t>
            </a:r>
          </a:p>
        </p:txBody>
      </p:sp>
      <p:sp>
        <p:nvSpPr>
          <p:cNvPr id="18436" name="Text Box 8"/>
          <p:cNvSpPr txBox="1">
            <a:spLocks noChangeArrowheads="1"/>
          </p:cNvSpPr>
          <p:nvPr/>
        </p:nvSpPr>
        <p:spPr bwMode="auto">
          <a:xfrm>
            <a:off x="533400" y="4192588"/>
            <a:ext cx="850900" cy="366712"/>
          </a:xfrm>
          <a:prstGeom prst="rect">
            <a:avLst/>
          </a:prstGeom>
          <a:noFill/>
          <a:ln w="9525">
            <a:noFill/>
            <a:miter lim="800000"/>
            <a:headEnd/>
            <a:tailEnd/>
          </a:ln>
        </p:spPr>
        <p:txBody>
          <a:bodyPr wrap="none">
            <a:spAutoFit/>
          </a:bodyPr>
          <a:lstStyle/>
          <a:p>
            <a:r>
              <a:rPr lang="en-US" i="1">
                <a:latin typeface="Georgia" pitchFamily="18" charset="0"/>
              </a:rPr>
              <a:t>Chiga</a:t>
            </a:r>
            <a:r>
              <a:rPr lang="en-US"/>
              <a:t> </a:t>
            </a:r>
          </a:p>
        </p:txBody>
      </p:sp>
      <p:sp>
        <p:nvSpPr>
          <p:cNvPr id="18437" name="Text Box 15"/>
          <p:cNvSpPr txBox="1">
            <a:spLocks noChangeArrowheads="1"/>
          </p:cNvSpPr>
          <p:nvPr/>
        </p:nvSpPr>
        <p:spPr bwMode="auto">
          <a:xfrm>
            <a:off x="4327525" y="2473325"/>
            <a:ext cx="501650" cy="366713"/>
          </a:xfrm>
          <a:prstGeom prst="rect">
            <a:avLst/>
          </a:prstGeom>
          <a:noFill/>
          <a:ln w="9525">
            <a:noFill/>
            <a:miter lim="800000"/>
            <a:headEnd/>
            <a:tailEnd/>
          </a:ln>
        </p:spPr>
        <p:txBody>
          <a:bodyPr wrap="none">
            <a:spAutoFit/>
          </a:bodyPr>
          <a:lstStyle/>
          <a:p>
            <a:r>
              <a:rPr lang="en-US" b="1">
                <a:latin typeface="Century Schoolbook" pitchFamily="18" charset="0"/>
              </a:rPr>
              <a:t>Ik</a:t>
            </a:r>
            <a:r>
              <a:rPr lang="en-US"/>
              <a:t> </a:t>
            </a:r>
          </a:p>
        </p:txBody>
      </p:sp>
      <p:sp>
        <p:nvSpPr>
          <p:cNvPr id="18438" name="Text Box 18"/>
          <p:cNvSpPr txBox="1">
            <a:spLocks noChangeArrowheads="1"/>
          </p:cNvSpPr>
          <p:nvPr/>
        </p:nvSpPr>
        <p:spPr bwMode="auto">
          <a:xfrm>
            <a:off x="7334250" y="1768475"/>
            <a:ext cx="833438" cy="366713"/>
          </a:xfrm>
          <a:prstGeom prst="rect">
            <a:avLst/>
          </a:prstGeom>
          <a:noFill/>
          <a:ln w="9525">
            <a:noFill/>
            <a:miter lim="800000"/>
            <a:headEnd/>
            <a:tailEnd/>
          </a:ln>
        </p:spPr>
        <p:txBody>
          <a:bodyPr wrap="none">
            <a:spAutoFit/>
          </a:bodyPr>
          <a:lstStyle/>
          <a:p>
            <a:r>
              <a:rPr lang="en-US">
                <a:latin typeface="Calisto MT" pitchFamily="18" charset="0"/>
              </a:rPr>
              <a:t>Kenyi</a:t>
            </a:r>
            <a:r>
              <a:rPr lang="en-US"/>
              <a:t> </a:t>
            </a:r>
          </a:p>
        </p:txBody>
      </p:sp>
      <p:sp>
        <p:nvSpPr>
          <p:cNvPr id="18439" name="Text Box 20"/>
          <p:cNvSpPr txBox="1">
            <a:spLocks noChangeArrowheads="1"/>
          </p:cNvSpPr>
          <p:nvPr/>
        </p:nvSpPr>
        <p:spPr bwMode="auto">
          <a:xfrm>
            <a:off x="3917950" y="3205163"/>
            <a:ext cx="1136650" cy="366712"/>
          </a:xfrm>
          <a:prstGeom prst="rect">
            <a:avLst/>
          </a:prstGeom>
          <a:noFill/>
          <a:ln w="9525">
            <a:noFill/>
            <a:miter lim="800000"/>
            <a:headEnd/>
            <a:tailEnd/>
          </a:ln>
        </p:spPr>
        <p:txBody>
          <a:bodyPr wrap="none">
            <a:spAutoFit/>
          </a:bodyPr>
          <a:lstStyle/>
          <a:p>
            <a:r>
              <a:rPr lang="en-US">
                <a:latin typeface="Eras Bold ITC" pitchFamily="34" charset="0"/>
              </a:rPr>
              <a:t>Kumam</a:t>
            </a:r>
            <a:r>
              <a:rPr lang="en-US"/>
              <a:t> </a:t>
            </a:r>
          </a:p>
        </p:txBody>
      </p:sp>
      <p:sp>
        <p:nvSpPr>
          <p:cNvPr id="18440" name="Text Box 26"/>
          <p:cNvSpPr txBox="1">
            <a:spLocks noChangeArrowheads="1"/>
          </p:cNvSpPr>
          <p:nvPr/>
        </p:nvSpPr>
        <p:spPr bwMode="auto">
          <a:xfrm>
            <a:off x="4408488" y="1668463"/>
            <a:ext cx="1809750" cy="366712"/>
          </a:xfrm>
          <a:prstGeom prst="rect">
            <a:avLst/>
          </a:prstGeom>
          <a:noFill/>
          <a:ln w="9525">
            <a:noFill/>
            <a:miter lim="800000"/>
            <a:headEnd/>
            <a:tailEnd/>
          </a:ln>
        </p:spPr>
        <p:txBody>
          <a:bodyPr wrap="none">
            <a:spAutoFit/>
          </a:bodyPr>
          <a:lstStyle/>
          <a:p>
            <a:r>
              <a:rPr lang="en-US" b="1">
                <a:latin typeface="Bradley Hand ITC" pitchFamily="66" charset="0"/>
              </a:rPr>
              <a:t>Ma'di, Southern</a:t>
            </a:r>
            <a:r>
              <a:rPr lang="en-US"/>
              <a:t> </a:t>
            </a:r>
          </a:p>
        </p:txBody>
      </p:sp>
      <p:sp>
        <p:nvSpPr>
          <p:cNvPr id="18441" name="Text Box 29"/>
          <p:cNvSpPr txBox="1">
            <a:spLocks noChangeArrowheads="1"/>
          </p:cNvSpPr>
          <p:nvPr/>
        </p:nvSpPr>
        <p:spPr bwMode="auto">
          <a:xfrm>
            <a:off x="2270125" y="1647825"/>
            <a:ext cx="769938" cy="366713"/>
          </a:xfrm>
          <a:prstGeom prst="rect">
            <a:avLst/>
          </a:prstGeom>
          <a:noFill/>
          <a:ln w="9525">
            <a:noFill/>
            <a:miter lim="800000"/>
            <a:headEnd/>
            <a:tailEnd/>
          </a:ln>
        </p:spPr>
        <p:txBody>
          <a:bodyPr wrap="none">
            <a:spAutoFit/>
          </a:bodyPr>
          <a:lstStyle/>
          <a:p>
            <a:r>
              <a:rPr lang="en-US">
                <a:latin typeface="Book Antiqua" pitchFamily="18" charset="0"/>
              </a:rPr>
              <a:t>Nubi</a:t>
            </a:r>
            <a:r>
              <a:rPr lang="en-US"/>
              <a:t> </a:t>
            </a:r>
          </a:p>
        </p:txBody>
      </p:sp>
      <p:sp>
        <p:nvSpPr>
          <p:cNvPr id="18442" name="Text Box 43"/>
          <p:cNvSpPr txBox="1">
            <a:spLocks noChangeArrowheads="1"/>
          </p:cNvSpPr>
          <p:nvPr/>
        </p:nvSpPr>
        <p:spPr bwMode="auto">
          <a:xfrm>
            <a:off x="5486400" y="4178300"/>
            <a:ext cx="3232150" cy="336550"/>
          </a:xfrm>
          <a:prstGeom prst="rect">
            <a:avLst/>
          </a:prstGeom>
          <a:noFill/>
          <a:ln w="9525">
            <a:noFill/>
            <a:miter lim="800000"/>
            <a:headEnd/>
            <a:tailEnd/>
          </a:ln>
        </p:spPr>
        <p:txBody>
          <a:bodyPr wrap="none">
            <a:spAutoFit/>
          </a:bodyPr>
          <a:lstStyle/>
          <a:p>
            <a:r>
              <a:rPr lang="en-US" sz="1600">
                <a:latin typeface="Gill Sans Ultra Bold" pitchFamily="34" charset="0"/>
              </a:rPr>
              <a:t>Ugandan</a:t>
            </a:r>
            <a:r>
              <a:rPr lang="en-US" sz="1600"/>
              <a:t> </a:t>
            </a:r>
            <a:r>
              <a:rPr lang="en-US" sz="1600">
                <a:latin typeface="Gill Sans Ultra Bold" pitchFamily="34" charset="0"/>
              </a:rPr>
              <a:t>Sign Language</a:t>
            </a:r>
            <a:r>
              <a:rPr lang="en-US" sz="1600"/>
              <a:t> </a:t>
            </a:r>
          </a:p>
        </p:txBody>
      </p:sp>
      <p:sp>
        <p:nvSpPr>
          <p:cNvPr id="18443" name="Text Box 44"/>
          <p:cNvSpPr txBox="1">
            <a:spLocks noChangeArrowheads="1"/>
          </p:cNvSpPr>
          <p:nvPr/>
        </p:nvSpPr>
        <p:spPr bwMode="auto">
          <a:xfrm>
            <a:off x="381000" y="2947988"/>
            <a:ext cx="930275" cy="366712"/>
          </a:xfrm>
          <a:prstGeom prst="rect">
            <a:avLst/>
          </a:prstGeom>
          <a:noFill/>
          <a:ln w="9525">
            <a:noFill/>
            <a:miter lim="800000"/>
            <a:headEnd/>
            <a:tailEnd/>
          </a:ln>
        </p:spPr>
        <p:txBody>
          <a:bodyPr wrap="none">
            <a:spAutoFit/>
          </a:bodyPr>
          <a:lstStyle/>
          <a:p>
            <a:r>
              <a:rPr lang="en-US" b="1">
                <a:latin typeface="Courier New" pitchFamily="49" charset="0"/>
              </a:rPr>
              <a:t>Tooro</a:t>
            </a:r>
            <a:r>
              <a:rPr lang="en-US"/>
              <a:t> </a:t>
            </a:r>
          </a:p>
        </p:txBody>
      </p:sp>
      <p:sp>
        <p:nvSpPr>
          <p:cNvPr id="18444" name="Text Box 45"/>
          <p:cNvSpPr txBox="1">
            <a:spLocks noChangeArrowheads="1"/>
          </p:cNvSpPr>
          <p:nvPr/>
        </p:nvSpPr>
        <p:spPr bwMode="auto">
          <a:xfrm>
            <a:off x="1965325" y="468313"/>
            <a:ext cx="528638" cy="396875"/>
          </a:xfrm>
          <a:prstGeom prst="rect">
            <a:avLst/>
          </a:prstGeom>
          <a:noFill/>
          <a:ln w="9525">
            <a:noFill/>
            <a:miter lim="800000"/>
            <a:headEnd/>
            <a:tailEnd/>
          </a:ln>
        </p:spPr>
        <p:txBody>
          <a:bodyPr wrap="none">
            <a:spAutoFit/>
          </a:bodyPr>
          <a:lstStyle/>
          <a:p>
            <a:r>
              <a:rPr lang="en-US" sz="2000">
                <a:latin typeface="Gloucester MT Extra Condensed" pitchFamily="18" charset="0"/>
              </a:rPr>
              <a:t>Ruli</a:t>
            </a:r>
            <a:r>
              <a:rPr lang="en-US"/>
              <a:t>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152400" y="2743200"/>
            <a:ext cx="4876800" cy="1143000"/>
          </a:xfrm>
        </p:spPr>
        <p:txBody>
          <a:bodyPr>
            <a:normAutofit fontScale="90000"/>
          </a:bodyPr>
          <a:lstStyle/>
          <a:p>
            <a:r>
              <a:rPr lang="en-GB" u="sng" dirty="0">
                <a:latin typeface="Arial" charset="0"/>
              </a:rPr>
              <a:t/>
            </a:r>
            <a:br>
              <a:rPr lang="en-GB" u="sng" dirty="0">
                <a:latin typeface="Arial" charset="0"/>
              </a:rPr>
            </a:br>
            <a:r>
              <a:rPr lang="en-GB" u="sng" dirty="0">
                <a:latin typeface="Arial" charset="0"/>
              </a:rPr>
              <a:t/>
            </a:r>
            <a:br>
              <a:rPr lang="en-GB" u="sng" dirty="0">
                <a:latin typeface="Arial" charset="0"/>
              </a:rPr>
            </a:br>
            <a:r>
              <a:rPr lang="en-GB" sz="4000" dirty="0" err="1" smtClean="0">
                <a:latin typeface="Arial" charset="0"/>
              </a:rPr>
              <a:t>Acholi</a:t>
            </a:r>
            <a:endParaRPr lang="en-GB" sz="4000" u="sng" dirty="0">
              <a:latin typeface="Arial" charset="0"/>
            </a:endParaRPr>
          </a:p>
        </p:txBody>
      </p:sp>
      <p:pic>
        <p:nvPicPr>
          <p:cNvPr id="11271" name="Picture 7" descr="http://www.bosco-uganda.wikispaces.net/file/view/girls_at_otole.jpg/81162377/girls_at_otole.jpg"/>
          <p:cNvPicPr>
            <a:picLocks noChangeAspect="1" noChangeArrowheads="1"/>
          </p:cNvPicPr>
          <p:nvPr/>
        </p:nvPicPr>
        <p:blipFill>
          <a:blip r:embed="rId2" cstate="print"/>
          <a:srcRect/>
          <a:stretch>
            <a:fillRect/>
          </a:stretch>
        </p:blipFill>
        <p:spPr bwMode="auto">
          <a:xfrm>
            <a:off x="2209800" y="0"/>
            <a:ext cx="4114800" cy="3086100"/>
          </a:xfrm>
          <a:prstGeom prst="rect">
            <a:avLst/>
          </a:prstGeom>
          <a:noFill/>
        </p:spPr>
      </p:pic>
      <p:sp>
        <p:nvSpPr>
          <p:cNvPr id="11274" name="Rectangle 10"/>
          <p:cNvSpPr>
            <a:spLocks noChangeArrowheads="1"/>
          </p:cNvSpPr>
          <p:nvPr/>
        </p:nvSpPr>
        <p:spPr bwMode="auto">
          <a:xfrm>
            <a:off x="779463" y="641350"/>
            <a:ext cx="1736725" cy="5357813"/>
          </a:xfrm>
          <a:prstGeom prst="rect">
            <a:avLst/>
          </a:prstGeom>
          <a:noFill/>
          <a:ln w="9525">
            <a:noFill/>
            <a:miter lim="800000"/>
            <a:headEnd/>
            <a:tailEnd/>
          </a:ln>
          <a:effectLst/>
        </p:spPr>
        <p:txBody>
          <a:bodyPr lIns="0" tIns="0" rIns="0" bIns="0">
            <a:spAutoFit/>
          </a:bodyPr>
          <a:lstStyle/>
          <a:p>
            <a:endParaRPr lang="en-US"/>
          </a:p>
        </p:txBody>
      </p:sp>
      <p:pic>
        <p:nvPicPr>
          <p:cNvPr id="11284" name="Picture 20" descr="http://3.bp.blogspot.com/_ggw5I0XRv-k/SFDbiEBomUI/AAAAAAAAAJs/UHMS3g1fKPQ/s320/4.+hut.jpg"/>
          <p:cNvPicPr>
            <a:picLocks noChangeAspect="1" noChangeArrowheads="1"/>
          </p:cNvPicPr>
          <p:nvPr/>
        </p:nvPicPr>
        <p:blipFill>
          <a:blip r:embed="rId3" cstate="print"/>
          <a:srcRect/>
          <a:stretch>
            <a:fillRect/>
          </a:stretch>
        </p:blipFill>
        <p:spPr bwMode="auto">
          <a:xfrm>
            <a:off x="4800600" y="3276600"/>
            <a:ext cx="4038600" cy="3028950"/>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228600"/>
            <a:ext cx="9144000" cy="1143000"/>
          </a:xfrm>
        </p:spPr>
        <p:txBody>
          <a:bodyPr>
            <a:normAutofit fontScale="90000"/>
          </a:bodyPr>
          <a:lstStyle/>
          <a:p>
            <a:r>
              <a:rPr lang="en-GB" sz="3600">
                <a:solidFill>
                  <a:schemeClr val="tx1"/>
                </a:solidFill>
                <a:latin typeface="Arial" charset="0"/>
              </a:rPr>
              <a:t>Each of the colours on this map of Uganda represent a different </a:t>
            </a:r>
            <a:r>
              <a:rPr lang="en-GB" sz="3600" b="1">
                <a:solidFill>
                  <a:schemeClr val="tx1"/>
                </a:solidFill>
                <a:latin typeface="Arial" charset="0"/>
              </a:rPr>
              <a:t>ethnic group</a:t>
            </a:r>
            <a:endParaRPr lang="en-GB" sz="5400" b="1">
              <a:solidFill>
                <a:schemeClr val="tx1"/>
              </a:solidFill>
            </a:endParaRPr>
          </a:p>
        </p:txBody>
      </p:sp>
      <p:sp>
        <p:nvSpPr>
          <p:cNvPr id="12291" name="Rectangle 3"/>
          <p:cNvSpPr>
            <a:spLocks noGrp="1" noChangeArrowheads="1"/>
          </p:cNvSpPr>
          <p:nvPr>
            <p:ph type="body" idx="1"/>
          </p:nvPr>
        </p:nvSpPr>
        <p:spPr>
          <a:xfrm>
            <a:off x="5486400" y="2438400"/>
            <a:ext cx="2895600" cy="2743200"/>
          </a:xfrm>
          <a:noFill/>
        </p:spPr>
        <p:txBody>
          <a:bodyPr/>
          <a:lstStyle/>
          <a:p>
            <a:pPr>
              <a:buFontTx/>
              <a:buNone/>
            </a:pPr>
            <a:r>
              <a:rPr lang="en-GB" sz="4000">
                <a:solidFill>
                  <a:srgbClr val="FF0000"/>
                </a:solidFill>
                <a:latin typeface="Arial" charset="0"/>
              </a:rPr>
              <a:t>	What is meant by an</a:t>
            </a:r>
            <a:r>
              <a:rPr lang="en-GB" sz="4000" b="1">
                <a:solidFill>
                  <a:srgbClr val="FF0000"/>
                </a:solidFill>
                <a:latin typeface="Arial" charset="0"/>
              </a:rPr>
              <a:t> ethnic group?</a:t>
            </a:r>
          </a:p>
          <a:p>
            <a:pPr>
              <a:buFontTx/>
              <a:buNone/>
            </a:pPr>
            <a:endParaRPr lang="en-GB" sz="5400" b="1">
              <a:solidFill>
                <a:srgbClr val="FF0000"/>
              </a:solidFill>
              <a:latin typeface="Arial" charset="0"/>
            </a:endParaRPr>
          </a:p>
        </p:txBody>
      </p:sp>
      <p:pic>
        <p:nvPicPr>
          <p:cNvPr id="12293" name="Picture 5" descr="http://ugandajournalist.files.wordpress.com/2009/09/uganda-ethnic-diversity.jpg"/>
          <p:cNvPicPr>
            <a:picLocks noChangeAspect="1" noChangeArrowheads="1"/>
          </p:cNvPicPr>
          <p:nvPr/>
        </p:nvPicPr>
        <p:blipFill>
          <a:blip r:embed="rId2" cstate="print"/>
          <a:srcRect/>
          <a:stretch>
            <a:fillRect/>
          </a:stretch>
        </p:blipFill>
        <p:spPr bwMode="auto">
          <a:xfrm>
            <a:off x="228600" y="1600200"/>
            <a:ext cx="5076825" cy="525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p:cTn id="7" dur="10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29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229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29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Lakes of East Africa</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Great Rift Valley</a:t>
            </a:r>
          </a:p>
          <a:p>
            <a:r>
              <a:rPr lang="en-US" dirty="0" smtClean="0"/>
              <a:t>Lake Victoria</a:t>
            </a:r>
          </a:p>
          <a:p>
            <a:pPr lvl="1"/>
            <a:r>
              <a:rPr lang="en-US" dirty="0" smtClean="0"/>
              <a:t>2</a:t>
            </a:r>
            <a:r>
              <a:rPr lang="en-US" baseline="30000" dirty="0" smtClean="0"/>
              <a:t>nd</a:t>
            </a:r>
            <a:r>
              <a:rPr lang="en-US" dirty="0" smtClean="0"/>
              <a:t> largest</a:t>
            </a:r>
          </a:p>
          <a:p>
            <a:pPr lvl="1"/>
            <a:r>
              <a:rPr lang="en-US" dirty="0" smtClean="0"/>
              <a:t>Uganda, Kenya, Tanzania</a:t>
            </a:r>
          </a:p>
          <a:p>
            <a:pPr lvl="1"/>
            <a:r>
              <a:rPr lang="en-US" dirty="0" smtClean="0"/>
              <a:t>26,830 square miles (Ireland)</a:t>
            </a:r>
          </a:p>
          <a:p>
            <a:pPr lvl="1"/>
            <a:r>
              <a:rPr lang="en-US" dirty="0" smtClean="0"/>
              <a:t>Commercial Fishing</a:t>
            </a:r>
          </a:p>
          <a:p>
            <a:pPr lvl="1"/>
            <a:r>
              <a:rPr lang="en-US" dirty="0" smtClean="0"/>
              <a:t>Sits between two rifts</a:t>
            </a:r>
          </a:p>
          <a:p>
            <a:pPr lvl="1"/>
            <a:r>
              <a:rPr lang="en-US" dirty="0" smtClean="0"/>
              <a:t>Source of the Nile</a:t>
            </a:r>
          </a:p>
          <a:p>
            <a:pPr lvl="1"/>
            <a:r>
              <a:rPr lang="en-US" dirty="0" smtClean="0"/>
              <a:t>Second largest freshwater lake</a:t>
            </a:r>
          </a:p>
        </p:txBody>
      </p:sp>
      <p:sp>
        <p:nvSpPr>
          <p:cNvPr id="5" name="Content Placeholder 4"/>
          <p:cNvSpPr>
            <a:spLocks noGrp="1"/>
          </p:cNvSpPr>
          <p:nvPr>
            <p:ph sz="quarter" idx="2"/>
          </p:nvPr>
        </p:nvSpPr>
        <p:spPr>
          <a:xfrm>
            <a:off x="4495800" y="3048000"/>
            <a:ext cx="4159101" cy="3342167"/>
          </a:xfrm>
        </p:spPr>
        <p:txBody>
          <a:bodyPr>
            <a:normAutofit fontScale="92500" lnSpcReduction="20000"/>
          </a:bodyPr>
          <a:lstStyle/>
          <a:p>
            <a:r>
              <a:rPr lang="en-US" dirty="0" smtClean="0"/>
              <a:t>Lake Malawi (Lake Nyasa)</a:t>
            </a:r>
          </a:p>
          <a:p>
            <a:pPr lvl="1"/>
            <a:r>
              <a:rPr lang="en-US" dirty="0" smtClean="0"/>
              <a:t>9</a:t>
            </a:r>
            <a:r>
              <a:rPr lang="en-US" baseline="30000" dirty="0" smtClean="0"/>
              <a:t>th</a:t>
            </a:r>
            <a:r>
              <a:rPr lang="en-US" dirty="0" smtClean="0"/>
              <a:t> largest</a:t>
            </a:r>
          </a:p>
          <a:p>
            <a:r>
              <a:rPr lang="en-US" dirty="0" smtClean="0"/>
              <a:t>Lake Tanganyika</a:t>
            </a:r>
          </a:p>
          <a:p>
            <a:pPr lvl="1"/>
            <a:r>
              <a:rPr lang="en-US" dirty="0" smtClean="0"/>
              <a:t>Longest lake in the world</a:t>
            </a:r>
          </a:p>
          <a:p>
            <a:pPr lvl="1"/>
            <a:r>
              <a:rPr lang="en-US" dirty="0" smtClean="0"/>
              <a:t>12, 700 square miles</a:t>
            </a:r>
          </a:p>
          <a:p>
            <a:pPr lvl="1"/>
            <a:r>
              <a:rPr lang="en-US" dirty="0" smtClean="0"/>
              <a:t>Second deepest late</a:t>
            </a:r>
          </a:p>
          <a:p>
            <a:pPr lvl="1"/>
            <a:r>
              <a:rPr lang="en-US" dirty="0" smtClean="0"/>
              <a:t>4,823 feet</a:t>
            </a:r>
          </a:p>
          <a:p>
            <a:endParaRPr lang="en-US" dirty="0"/>
          </a:p>
        </p:txBody>
      </p:sp>
      <p:pic>
        <p:nvPicPr>
          <p:cNvPr id="1026" name="Picture 2" descr="Click to enlarge image"/>
          <p:cNvPicPr>
            <a:picLocks noChangeAspect="1" noChangeArrowheads="1"/>
          </p:cNvPicPr>
          <p:nvPr/>
        </p:nvPicPr>
        <p:blipFill>
          <a:blip r:embed="rId2" cstate="print"/>
          <a:srcRect/>
          <a:stretch>
            <a:fillRect/>
          </a:stretch>
        </p:blipFill>
        <p:spPr bwMode="auto">
          <a:xfrm>
            <a:off x="6771452" y="0"/>
            <a:ext cx="2372548" cy="297180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3124200" y="228600"/>
            <a:ext cx="6019800" cy="5486400"/>
          </a:xfrm>
          <a:noFill/>
        </p:spPr>
        <p:txBody>
          <a:bodyPr>
            <a:normAutofit/>
          </a:bodyPr>
          <a:lstStyle/>
          <a:p>
            <a:r>
              <a:rPr lang="en-GB" sz="2800" dirty="0">
                <a:latin typeface="Arial" charset="0"/>
              </a:rPr>
              <a:t>There are </a:t>
            </a:r>
            <a:r>
              <a:rPr lang="en-GB" sz="2800" dirty="0">
                <a:solidFill>
                  <a:srgbClr val="FF0000"/>
                </a:solidFill>
                <a:latin typeface="Arial" charset="0"/>
              </a:rPr>
              <a:t>dozens of ethnic groups</a:t>
            </a:r>
            <a:r>
              <a:rPr lang="en-GB" sz="2800" dirty="0">
                <a:latin typeface="Arial" charset="0"/>
              </a:rPr>
              <a:t> living in modern day Uganda.</a:t>
            </a:r>
            <a:r>
              <a:rPr lang="en-GB" sz="4000" dirty="0">
                <a:latin typeface="Arial" charset="0"/>
              </a:rPr>
              <a:t> </a:t>
            </a:r>
            <a:r>
              <a:rPr lang="en-GB" sz="2800" dirty="0">
                <a:latin typeface="Arial" charset="0"/>
              </a:rPr>
              <a:t>Though they are all Ugandans, they have their own </a:t>
            </a:r>
            <a:r>
              <a:rPr lang="en-GB" sz="2800" dirty="0">
                <a:solidFill>
                  <a:srgbClr val="FF0000"/>
                </a:solidFill>
                <a:latin typeface="Arial" charset="0"/>
              </a:rPr>
              <a:t>unique cultures</a:t>
            </a:r>
            <a:r>
              <a:rPr lang="en-GB" sz="2800" dirty="0">
                <a:solidFill>
                  <a:srgbClr val="009900"/>
                </a:solidFill>
                <a:latin typeface="Arial" charset="0"/>
              </a:rPr>
              <a:t>.</a:t>
            </a:r>
            <a:br>
              <a:rPr lang="en-GB" sz="2800" dirty="0">
                <a:solidFill>
                  <a:srgbClr val="009900"/>
                </a:solidFill>
                <a:latin typeface="Arial" charset="0"/>
              </a:rPr>
            </a:br>
            <a:r>
              <a:rPr lang="en-GB" sz="2800" dirty="0">
                <a:solidFill>
                  <a:schemeClr val="tx1"/>
                </a:solidFill>
                <a:latin typeface="Arial" charset="0"/>
              </a:rPr>
              <a:t/>
            </a:r>
            <a:br>
              <a:rPr lang="en-GB" sz="2800" dirty="0">
                <a:solidFill>
                  <a:schemeClr val="tx1"/>
                </a:solidFill>
                <a:latin typeface="Arial" charset="0"/>
              </a:rPr>
            </a:br>
            <a:r>
              <a:rPr lang="en-GB" sz="2800" dirty="0">
                <a:solidFill>
                  <a:schemeClr val="tx1"/>
                </a:solidFill>
                <a:latin typeface="Arial" charset="0"/>
              </a:rPr>
              <a:t>Today we will focus on </a:t>
            </a:r>
            <a:r>
              <a:rPr lang="en-GB" sz="2800" b="1" dirty="0">
                <a:solidFill>
                  <a:schemeClr val="tx1"/>
                </a:solidFill>
                <a:latin typeface="Arial" charset="0"/>
              </a:rPr>
              <a:t>one </a:t>
            </a:r>
            <a:r>
              <a:rPr lang="en-GB" sz="2800" dirty="0">
                <a:solidFill>
                  <a:schemeClr val="tx1"/>
                </a:solidFill>
                <a:latin typeface="Arial" charset="0"/>
              </a:rPr>
              <a:t>of these ethnic groups who make up around 4% of the population:</a:t>
            </a:r>
            <a:r>
              <a:rPr lang="en-GB" sz="2800" dirty="0">
                <a:solidFill>
                  <a:srgbClr val="009900"/>
                </a:solidFill>
                <a:latin typeface="Arial" charset="0"/>
              </a:rPr>
              <a:t> </a:t>
            </a:r>
            <a:r>
              <a:rPr lang="en-GB" sz="2800" b="1" dirty="0">
                <a:solidFill>
                  <a:srgbClr val="FF0000"/>
                </a:solidFill>
                <a:latin typeface="Arial" charset="0"/>
              </a:rPr>
              <a:t>the </a:t>
            </a:r>
            <a:r>
              <a:rPr lang="en-GB" sz="2800" b="1" dirty="0" err="1">
                <a:solidFill>
                  <a:srgbClr val="FF0000"/>
                </a:solidFill>
                <a:latin typeface="Arial" charset="0"/>
              </a:rPr>
              <a:t>Acholi</a:t>
            </a:r>
            <a:endParaRPr lang="en-GB" sz="2800" b="1" dirty="0">
              <a:solidFill>
                <a:srgbClr val="FF0000"/>
              </a:solidFill>
              <a:latin typeface="Arial" charset="0"/>
            </a:endParaRPr>
          </a:p>
        </p:txBody>
      </p:sp>
      <p:grpSp>
        <p:nvGrpSpPr>
          <p:cNvPr id="2" name="Group 7"/>
          <p:cNvGrpSpPr>
            <a:grpSpLocks/>
          </p:cNvGrpSpPr>
          <p:nvPr/>
        </p:nvGrpSpPr>
        <p:grpSpPr bwMode="auto">
          <a:xfrm>
            <a:off x="0" y="2949575"/>
            <a:ext cx="9144000" cy="960438"/>
            <a:chOff x="0" y="43"/>
            <a:chExt cx="5760" cy="605"/>
          </a:xfrm>
        </p:grpSpPr>
        <p:sp>
          <p:nvSpPr>
            <p:cNvPr id="13316" name="Rectangle 4"/>
            <p:cNvSpPr>
              <a:spLocks noChangeArrowheads="1"/>
            </p:cNvSpPr>
            <p:nvPr/>
          </p:nvSpPr>
          <p:spPr bwMode="auto">
            <a:xfrm>
              <a:off x="0" y="43"/>
              <a:ext cx="5760" cy="0"/>
            </a:xfrm>
            <a:prstGeom prst="rect">
              <a:avLst/>
            </a:prstGeom>
            <a:noFill/>
            <a:ln w="9525">
              <a:noFill/>
              <a:miter lim="800000"/>
              <a:headEnd/>
              <a:tailEnd/>
            </a:ln>
            <a:effectLst/>
          </p:spPr>
          <p:txBody>
            <a:bodyPr>
              <a:spAutoFit/>
            </a:bodyPr>
            <a:lstStyle/>
            <a:p>
              <a:endParaRPr lang="en-US"/>
            </a:p>
          </p:txBody>
        </p:sp>
        <p:sp>
          <p:nvSpPr>
            <p:cNvPr id="13317" name="Rectangle 5"/>
            <p:cNvSpPr>
              <a:spLocks noChangeArrowheads="1"/>
            </p:cNvSpPr>
            <p:nvPr/>
          </p:nvSpPr>
          <p:spPr bwMode="auto">
            <a:xfrm>
              <a:off x="0" y="43"/>
              <a:ext cx="5760" cy="605"/>
            </a:xfrm>
            <a:prstGeom prst="rect">
              <a:avLst/>
            </a:prstGeom>
            <a:noFill/>
            <a:ln w="9525">
              <a:noFill/>
              <a:miter lim="800000"/>
              <a:headEnd/>
              <a:tailEnd/>
            </a:ln>
            <a:effectLst/>
          </p:spPr>
          <p:txBody>
            <a:bodyPr anchor="ctr"/>
            <a:lstStyle/>
            <a:p>
              <a:r>
                <a:rPr lang="en-GB" sz="1100">
                  <a:hlinkClick r:id="rId2"/>
                </a:rPr>
                <a:t>  </a:t>
              </a:r>
              <a:r>
                <a:rPr lang="en-GB" sz="5700"/>
                <a:t> </a:t>
              </a:r>
              <a:r>
                <a:rPr lang="en-GB" sz="1100"/>
                <a:t>                                </a:t>
              </a:r>
            </a:p>
          </p:txBody>
        </p:sp>
      </p:grpSp>
      <p:grpSp>
        <p:nvGrpSpPr>
          <p:cNvPr id="3" name="Group 11"/>
          <p:cNvGrpSpPr>
            <a:grpSpLocks/>
          </p:cNvGrpSpPr>
          <p:nvPr/>
        </p:nvGrpSpPr>
        <p:grpSpPr bwMode="auto">
          <a:xfrm>
            <a:off x="0" y="2954338"/>
            <a:ext cx="9144000" cy="946150"/>
            <a:chOff x="0" y="43"/>
            <a:chExt cx="5760" cy="596"/>
          </a:xfrm>
        </p:grpSpPr>
        <p:sp>
          <p:nvSpPr>
            <p:cNvPr id="13320" name="Rectangle 8"/>
            <p:cNvSpPr>
              <a:spLocks noChangeArrowheads="1"/>
            </p:cNvSpPr>
            <p:nvPr/>
          </p:nvSpPr>
          <p:spPr bwMode="auto">
            <a:xfrm>
              <a:off x="0" y="43"/>
              <a:ext cx="5760" cy="0"/>
            </a:xfrm>
            <a:prstGeom prst="rect">
              <a:avLst/>
            </a:prstGeom>
            <a:noFill/>
            <a:ln w="9525">
              <a:noFill/>
              <a:miter lim="800000"/>
              <a:headEnd/>
              <a:tailEnd/>
            </a:ln>
            <a:effectLst/>
          </p:spPr>
          <p:txBody>
            <a:bodyPr>
              <a:spAutoFit/>
            </a:bodyPr>
            <a:lstStyle/>
            <a:p>
              <a:endParaRPr lang="en-US"/>
            </a:p>
          </p:txBody>
        </p:sp>
        <p:sp>
          <p:nvSpPr>
            <p:cNvPr id="13321" name="Rectangle 9"/>
            <p:cNvSpPr>
              <a:spLocks noChangeArrowheads="1"/>
            </p:cNvSpPr>
            <p:nvPr/>
          </p:nvSpPr>
          <p:spPr bwMode="auto">
            <a:xfrm>
              <a:off x="0" y="43"/>
              <a:ext cx="5760" cy="596"/>
            </a:xfrm>
            <a:prstGeom prst="rect">
              <a:avLst/>
            </a:prstGeom>
            <a:noFill/>
            <a:ln w="9525">
              <a:noFill/>
              <a:miter lim="800000"/>
              <a:headEnd/>
              <a:tailEnd/>
            </a:ln>
            <a:effectLst/>
          </p:spPr>
          <p:txBody>
            <a:bodyPr anchor="ctr"/>
            <a:lstStyle/>
            <a:p>
              <a:r>
                <a:rPr lang="en-GB" sz="1100">
                  <a:hlinkClick r:id="rId3"/>
                </a:rPr>
                <a:t>  </a:t>
              </a:r>
              <a:r>
                <a:rPr lang="en-GB" sz="5600"/>
                <a:t> </a:t>
              </a:r>
              <a:r>
                <a:rPr lang="en-GB" sz="1100"/>
                <a:t>                                     </a:t>
              </a:r>
            </a:p>
          </p:txBody>
        </p:sp>
      </p:grpSp>
      <p:pic>
        <p:nvPicPr>
          <p:cNvPr id="13331" name="Picture 19" descr="http://open.salon.com/files/uganda_-_ruwenzori_mountain_lady21253536846.jpg"/>
          <p:cNvPicPr>
            <a:picLocks noChangeAspect="1" noChangeArrowheads="1"/>
          </p:cNvPicPr>
          <p:nvPr/>
        </p:nvPicPr>
        <p:blipFill>
          <a:blip r:embed="rId4" cstate="print"/>
          <a:srcRect/>
          <a:stretch>
            <a:fillRect/>
          </a:stretch>
        </p:blipFill>
        <p:spPr bwMode="auto">
          <a:xfrm>
            <a:off x="533400" y="1295400"/>
            <a:ext cx="2486025" cy="3733800"/>
          </a:xfrm>
          <a:prstGeom prst="rect">
            <a:avLst/>
          </a:prstGeom>
          <a:noFill/>
        </p:spPr>
      </p:pic>
      <p:pic>
        <p:nvPicPr>
          <p:cNvPr id="13333" name="Picture 21" descr="Ugandan woman smokes pipe"/>
          <p:cNvPicPr>
            <a:picLocks noChangeAspect="1" noChangeArrowheads="1"/>
          </p:cNvPicPr>
          <p:nvPr/>
        </p:nvPicPr>
        <p:blipFill>
          <a:blip r:embed="rId5" cstate="print"/>
          <a:srcRect/>
          <a:stretch>
            <a:fillRect/>
          </a:stretch>
        </p:blipFill>
        <p:spPr bwMode="auto">
          <a:xfrm>
            <a:off x="533400" y="5043488"/>
            <a:ext cx="2514600" cy="1814512"/>
          </a:xfrm>
          <a:prstGeom prst="rect">
            <a:avLst/>
          </a:prstGeom>
          <a:noFill/>
        </p:spPr>
      </p:pic>
      <p:pic>
        <p:nvPicPr>
          <p:cNvPr id="13339" name="Picture 27" descr="http://www.warchildusa.org/images/int_programs_girls_ed.jpg"/>
          <p:cNvPicPr>
            <a:picLocks noChangeAspect="1" noChangeArrowheads="1"/>
          </p:cNvPicPr>
          <p:nvPr/>
        </p:nvPicPr>
        <p:blipFill>
          <a:blip r:embed="rId6" cstate="print"/>
          <a:srcRect/>
          <a:stretch>
            <a:fillRect/>
          </a:stretch>
        </p:blipFill>
        <p:spPr bwMode="auto">
          <a:xfrm>
            <a:off x="533400" y="0"/>
            <a:ext cx="2487613" cy="1244600"/>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152400"/>
            <a:ext cx="7772400" cy="838200"/>
          </a:xfrm>
        </p:spPr>
        <p:txBody>
          <a:bodyPr/>
          <a:lstStyle/>
          <a:p>
            <a:r>
              <a:rPr lang="en-GB" dirty="0">
                <a:latin typeface="Arial" charset="0"/>
              </a:rPr>
              <a:t>Images of the </a:t>
            </a:r>
            <a:r>
              <a:rPr lang="en-GB" dirty="0" err="1">
                <a:latin typeface="Arial" charset="0"/>
              </a:rPr>
              <a:t>Acholi</a:t>
            </a:r>
            <a:endParaRPr lang="en-GB" dirty="0">
              <a:latin typeface="Arial" charset="0"/>
            </a:endParaRPr>
          </a:p>
        </p:txBody>
      </p:sp>
      <p:sp>
        <p:nvSpPr>
          <p:cNvPr id="2051" name="Rectangle 3"/>
          <p:cNvSpPr>
            <a:spLocks noGrp="1" noChangeArrowheads="1"/>
          </p:cNvSpPr>
          <p:nvPr>
            <p:ph type="subTitle" idx="1"/>
          </p:nvPr>
        </p:nvSpPr>
        <p:spPr>
          <a:xfrm>
            <a:off x="6934200" y="6248400"/>
            <a:ext cx="1981200" cy="381000"/>
          </a:xfrm>
        </p:spPr>
        <p:txBody>
          <a:bodyPr/>
          <a:lstStyle/>
          <a:p>
            <a:r>
              <a:rPr lang="en-GB" sz="1000">
                <a:latin typeface="Arial" charset="0"/>
              </a:rPr>
              <a:t>Painting by John Okot, 2006</a:t>
            </a:r>
          </a:p>
        </p:txBody>
      </p:sp>
      <p:pic>
        <p:nvPicPr>
          <p:cNvPr id="2054" name="Picture 6" descr="A painting showing a woman in a graveyard"/>
          <p:cNvPicPr>
            <a:picLocks noChangeAspect="1" noChangeArrowheads="1"/>
          </p:cNvPicPr>
          <p:nvPr/>
        </p:nvPicPr>
        <p:blipFill>
          <a:blip r:embed="rId2" cstate="print"/>
          <a:srcRect/>
          <a:stretch>
            <a:fillRect/>
          </a:stretch>
        </p:blipFill>
        <p:spPr bwMode="auto">
          <a:xfrm>
            <a:off x="7010400" y="3657600"/>
            <a:ext cx="1754188" cy="2590800"/>
          </a:xfrm>
          <a:prstGeom prst="rect">
            <a:avLst/>
          </a:prstGeom>
          <a:noFill/>
        </p:spPr>
      </p:pic>
      <p:grpSp>
        <p:nvGrpSpPr>
          <p:cNvPr id="2" name="Group 9"/>
          <p:cNvGrpSpPr>
            <a:grpSpLocks/>
          </p:cNvGrpSpPr>
          <p:nvPr/>
        </p:nvGrpSpPr>
        <p:grpSpPr bwMode="auto">
          <a:xfrm>
            <a:off x="3455988" y="1714500"/>
            <a:ext cx="5616575" cy="0"/>
            <a:chOff x="0" y="0"/>
            <a:chExt cx="3538" cy="0"/>
          </a:xfrm>
        </p:grpSpPr>
        <p:sp>
          <p:nvSpPr>
            <p:cNvPr id="2052" name="Rectangle 4"/>
            <p:cNvSpPr>
              <a:spLocks noChangeArrowheads="1"/>
            </p:cNvSpPr>
            <p:nvPr/>
          </p:nvSpPr>
          <p:spPr bwMode="auto">
            <a:xfrm>
              <a:off x="0" y="0"/>
              <a:ext cx="3538" cy="0"/>
            </a:xfrm>
            <a:prstGeom prst="rect">
              <a:avLst/>
            </a:prstGeom>
            <a:noFill/>
            <a:ln w="9525">
              <a:noFill/>
              <a:miter lim="800000"/>
              <a:headEnd/>
              <a:tailEnd/>
            </a:ln>
            <a:effectLst/>
          </p:spPr>
          <p:txBody>
            <a:bodyPr>
              <a:spAutoFit/>
            </a:bodyPr>
            <a:lstStyle/>
            <a:p>
              <a:endParaRPr lang="en-US"/>
            </a:p>
          </p:txBody>
        </p:sp>
        <p:grpSp>
          <p:nvGrpSpPr>
            <p:cNvPr id="3" name="Group 8"/>
            <p:cNvGrpSpPr>
              <a:grpSpLocks/>
            </p:cNvGrpSpPr>
            <p:nvPr/>
          </p:nvGrpSpPr>
          <p:grpSpPr bwMode="auto">
            <a:xfrm>
              <a:off x="0" y="0"/>
              <a:ext cx="2340" cy="0"/>
              <a:chOff x="0" y="0"/>
              <a:chExt cx="2340" cy="0"/>
            </a:xfrm>
          </p:grpSpPr>
          <p:sp>
            <p:nvSpPr>
              <p:cNvPr id="2053" name="Rectangle 5"/>
              <p:cNvSpPr>
                <a:spLocks noChangeArrowheads="1"/>
              </p:cNvSpPr>
              <p:nvPr/>
            </p:nvSpPr>
            <p:spPr bwMode="auto">
              <a:xfrm>
                <a:off x="0" y="0"/>
                <a:ext cx="2340" cy="0"/>
              </a:xfrm>
              <a:prstGeom prst="rect">
                <a:avLst/>
              </a:prstGeom>
              <a:noFill/>
              <a:ln w="9525">
                <a:noFill/>
                <a:miter lim="800000"/>
                <a:headEnd/>
                <a:tailEnd/>
              </a:ln>
              <a:effectLst/>
            </p:spPr>
            <p:txBody>
              <a:bodyPr>
                <a:spAutoFit/>
              </a:bodyPr>
              <a:lstStyle/>
              <a:p>
                <a:endParaRPr lang="en-US"/>
              </a:p>
            </p:txBody>
          </p:sp>
          <p:sp>
            <p:nvSpPr>
              <p:cNvPr id="2055" name="Rectangle 7"/>
              <p:cNvSpPr>
                <a:spLocks noChangeArrowheads="1"/>
              </p:cNvSpPr>
              <p:nvPr/>
            </p:nvSpPr>
            <p:spPr bwMode="auto">
              <a:xfrm>
                <a:off x="0" y="0"/>
                <a:ext cx="1114" cy="0"/>
              </a:xfrm>
              <a:prstGeom prst="rect">
                <a:avLst/>
              </a:prstGeom>
              <a:noFill/>
              <a:ln w="9525">
                <a:noFill/>
                <a:miter lim="800000"/>
                <a:headEnd/>
                <a:tailEnd/>
              </a:ln>
              <a:effectLst/>
            </p:spPr>
            <p:txBody>
              <a:bodyPr>
                <a:spAutoFit/>
              </a:bodyPr>
              <a:lstStyle/>
              <a:p>
                <a:endParaRPr lang="en-US"/>
              </a:p>
            </p:txBody>
          </p:sp>
        </p:grpSp>
      </p:grpSp>
      <p:pic>
        <p:nvPicPr>
          <p:cNvPr id="2058" name="Picture 10" descr="http://news.bbc.co.uk/nol/shared/spl/hi/pop_ups/06/africa_enl_1163069021/img/1.jpg"/>
          <p:cNvPicPr>
            <a:picLocks noChangeAspect="1" noChangeArrowheads="1"/>
          </p:cNvPicPr>
          <p:nvPr/>
        </p:nvPicPr>
        <p:blipFill>
          <a:blip r:embed="rId3" cstate="print"/>
          <a:srcRect/>
          <a:stretch>
            <a:fillRect/>
          </a:stretch>
        </p:blipFill>
        <p:spPr bwMode="auto">
          <a:xfrm>
            <a:off x="5715000" y="990600"/>
            <a:ext cx="3086100" cy="2089150"/>
          </a:xfrm>
          <a:prstGeom prst="rect">
            <a:avLst/>
          </a:prstGeom>
          <a:noFill/>
        </p:spPr>
      </p:pic>
      <p:sp>
        <p:nvSpPr>
          <p:cNvPr id="2059" name="Text Box 11"/>
          <p:cNvSpPr txBox="1">
            <a:spLocks noChangeArrowheads="1"/>
          </p:cNvSpPr>
          <p:nvPr/>
        </p:nvSpPr>
        <p:spPr bwMode="auto">
          <a:xfrm>
            <a:off x="5486400" y="3124200"/>
            <a:ext cx="3657600" cy="338554"/>
          </a:xfrm>
          <a:prstGeom prst="rect">
            <a:avLst/>
          </a:prstGeom>
          <a:noFill/>
          <a:ln w="9525">
            <a:noFill/>
            <a:miter lim="800000"/>
            <a:headEnd/>
            <a:tailEnd/>
          </a:ln>
          <a:effectLst/>
        </p:spPr>
        <p:txBody>
          <a:bodyPr wrap="square">
            <a:spAutoFit/>
          </a:bodyPr>
          <a:lstStyle/>
          <a:p>
            <a:pPr>
              <a:spcBef>
                <a:spcPct val="50000"/>
              </a:spcBef>
            </a:pPr>
            <a:r>
              <a:rPr lang="en-GB" sz="800" dirty="0">
                <a:latin typeface="Arial" charset="0"/>
              </a:rPr>
              <a:t>Traditionally men dance almost naked in an </a:t>
            </a:r>
            <a:r>
              <a:rPr lang="en-GB" sz="800" dirty="0" err="1">
                <a:latin typeface="Arial" charset="0"/>
              </a:rPr>
              <a:t>Acholi</a:t>
            </a:r>
            <a:r>
              <a:rPr lang="en-GB" sz="800" dirty="0">
                <a:latin typeface="Arial" charset="0"/>
              </a:rPr>
              <a:t> courtship dance, so that the women can see that they are fit and healthy. Painting by John </a:t>
            </a:r>
            <a:r>
              <a:rPr lang="en-GB" sz="800" dirty="0" err="1">
                <a:latin typeface="Arial" charset="0"/>
              </a:rPr>
              <a:t>Okot</a:t>
            </a:r>
            <a:r>
              <a:rPr lang="en-GB" sz="800" dirty="0">
                <a:latin typeface="Arial" charset="0"/>
              </a:rPr>
              <a:t> 2006</a:t>
            </a:r>
          </a:p>
        </p:txBody>
      </p:sp>
      <p:pic>
        <p:nvPicPr>
          <p:cNvPr id="2061" name="Picture 13" descr="File:Acholiland, Uganda.png">
            <a:hlinkClick r:id="rId4"/>
          </p:cNvPr>
          <p:cNvPicPr>
            <a:picLocks noChangeAspect="1" noChangeArrowheads="1"/>
          </p:cNvPicPr>
          <p:nvPr/>
        </p:nvPicPr>
        <p:blipFill>
          <a:blip r:embed="rId5" cstate="print"/>
          <a:srcRect/>
          <a:stretch>
            <a:fillRect/>
          </a:stretch>
        </p:blipFill>
        <p:spPr bwMode="auto">
          <a:xfrm>
            <a:off x="304800" y="914400"/>
            <a:ext cx="2597150" cy="3200400"/>
          </a:xfrm>
          <a:prstGeom prst="rect">
            <a:avLst/>
          </a:prstGeom>
          <a:noFill/>
        </p:spPr>
      </p:pic>
      <p:pic>
        <p:nvPicPr>
          <p:cNvPr id="2062" name="Picture 14" descr="http://upload.wikimedia.org/wikipedia/commons/7/7c/Richard_Buchta_-_Acholi_warrior.jpg"/>
          <p:cNvPicPr>
            <a:picLocks noChangeAspect="1" noChangeArrowheads="1"/>
          </p:cNvPicPr>
          <p:nvPr/>
        </p:nvPicPr>
        <p:blipFill>
          <a:blip r:embed="rId6" cstate="print"/>
          <a:srcRect/>
          <a:stretch>
            <a:fillRect/>
          </a:stretch>
        </p:blipFill>
        <p:spPr bwMode="auto">
          <a:xfrm>
            <a:off x="3352800" y="990600"/>
            <a:ext cx="1879600" cy="2819400"/>
          </a:xfrm>
          <a:prstGeom prst="rect">
            <a:avLst/>
          </a:prstGeom>
          <a:noFill/>
        </p:spPr>
      </p:pic>
      <p:pic>
        <p:nvPicPr>
          <p:cNvPr id="2063" name="Picture 15" descr="Katine Acholi Camp boys"/>
          <p:cNvPicPr>
            <a:picLocks noChangeAspect="1" noChangeArrowheads="1"/>
          </p:cNvPicPr>
          <p:nvPr/>
        </p:nvPicPr>
        <p:blipFill>
          <a:blip r:embed="rId7" cstate="print"/>
          <a:srcRect/>
          <a:stretch>
            <a:fillRect/>
          </a:stretch>
        </p:blipFill>
        <p:spPr bwMode="auto">
          <a:xfrm>
            <a:off x="3276600" y="4191000"/>
            <a:ext cx="3390900" cy="2033588"/>
          </a:xfrm>
          <a:prstGeom prst="rect">
            <a:avLst/>
          </a:prstGeom>
          <a:noFill/>
        </p:spPr>
      </p:pic>
      <p:sp>
        <p:nvSpPr>
          <p:cNvPr id="2064" name="Text Box 16"/>
          <p:cNvSpPr txBox="1">
            <a:spLocks noChangeArrowheads="1"/>
          </p:cNvSpPr>
          <p:nvPr/>
        </p:nvSpPr>
        <p:spPr bwMode="auto">
          <a:xfrm>
            <a:off x="152400" y="6324600"/>
            <a:ext cx="2971800" cy="244475"/>
          </a:xfrm>
          <a:prstGeom prst="rect">
            <a:avLst/>
          </a:prstGeom>
          <a:noFill/>
          <a:ln w="9525">
            <a:noFill/>
            <a:miter lim="800000"/>
            <a:headEnd/>
            <a:tailEnd/>
          </a:ln>
          <a:effectLst/>
        </p:spPr>
        <p:txBody>
          <a:bodyPr>
            <a:spAutoFit/>
          </a:bodyPr>
          <a:lstStyle/>
          <a:p>
            <a:pPr>
              <a:spcBef>
                <a:spcPct val="50000"/>
              </a:spcBef>
            </a:pPr>
            <a:r>
              <a:rPr lang="en-GB" sz="1000">
                <a:latin typeface="Arial" charset="0"/>
              </a:rPr>
              <a:t>Acholi dancers meet the Pope in 2002</a:t>
            </a:r>
          </a:p>
        </p:txBody>
      </p:sp>
      <p:sp>
        <p:nvSpPr>
          <p:cNvPr id="2065" name="Text Box 17"/>
          <p:cNvSpPr txBox="1">
            <a:spLocks noChangeArrowheads="1"/>
          </p:cNvSpPr>
          <p:nvPr/>
        </p:nvSpPr>
        <p:spPr bwMode="auto">
          <a:xfrm>
            <a:off x="3733800" y="6172200"/>
            <a:ext cx="2286000" cy="244475"/>
          </a:xfrm>
          <a:prstGeom prst="rect">
            <a:avLst/>
          </a:prstGeom>
          <a:noFill/>
          <a:ln w="9525">
            <a:noFill/>
            <a:miter lim="800000"/>
            <a:headEnd/>
            <a:tailEnd/>
          </a:ln>
          <a:effectLst/>
        </p:spPr>
        <p:txBody>
          <a:bodyPr>
            <a:spAutoFit/>
          </a:bodyPr>
          <a:lstStyle/>
          <a:p>
            <a:pPr>
              <a:spcBef>
                <a:spcPct val="50000"/>
              </a:spcBef>
            </a:pPr>
            <a:r>
              <a:rPr lang="en-GB" sz="1000">
                <a:latin typeface="Arial" charset="0"/>
              </a:rPr>
              <a:t>Guardian newspaper, 2008</a:t>
            </a:r>
          </a:p>
        </p:txBody>
      </p:sp>
      <p:sp>
        <p:nvSpPr>
          <p:cNvPr id="2066" name="Text Box 18"/>
          <p:cNvSpPr txBox="1">
            <a:spLocks noChangeArrowheads="1"/>
          </p:cNvSpPr>
          <p:nvPr/>
        </p:nvSpPr>
        <p:spPr bwMode="auto">
          <a:xfrm>
            <a:off x="838200" y="4038600"/>
            <a:ext cx="2286000" cy="244475"/>
          </a:xfrm>
          <a:prstGeom prst="rect">
            <a:avLst/>
          </a:prstGeom>
          <a:noFill/>
          <a:ln w="9525">
            <a:noFill/>
            <a:miter lim="800000"/>
            <a:headEnd/>
            <a:tailEnd/>
          </a:ln>
          <a:effectLst/>
        </p:spPr>
        <p:txBody>
          <a:bodyPr>
            <a:spAutoFit/>
          </a:bodyPr>
          <a:lstStyle/>
          <a:p>
            <a:pPr>
              <a:spcBef>
                <a:spcPct val="50000"/>
              </a:spcBef>
            </a:pPr>
            <a:r>
              <a:rPr lang="en-GB" sz="1000">
                <a:latin typeface="Arial" charset="0"/>
              </a:rPr>
              <a:t>BBC webpage, 2009</a:t>
            </a:r>
          </a:p>
        </p:txBody>
      </p:sp>
      <p:sp>
        <p:nvSpPr>
          <p:cNvPr id="2067" name="Text Box 19"/>
          <p:cNvSpPr txBox="1">
            <a:spLocks noChangeArrowheads="1"/>
          </p:cNvSpPr>
          <p:nvPr/>
        </p:nvSpPr>
        <p:spPr bwMode="auto">
          <a:xfrm>
            <a:off x="3124200" y="3733800"/>
            <a:ext cx="2590800" cy="244475"/>
          </a:xfrm>
          <a:prstGeom prst="rect">
            <a:avLst/>
          </a:prstGeom>
          <a:noFill/>
          <a:ln w="9525">
            <a:noFill/>
            <a:miter lim="800000"/>
            <a:headEnd/>
            <a:tailEnd/>
          </a:ln>
          <a:effectLst/>
        </p:spPr>
        <p:txBody>
          <a:bodyPr>
            <a:spAutoFit/>
          </a:bodyPr>
          <a:lstStyle/>
          <a:p>
            <a:pPr>
              <a:spcBef>
                <a:spcPct val="50000"/>
              </a:spcBef>
            </a:pPr>
            <a:r>
              <a:rPr lang="en-GB" sz="1000">
                <a:latin typeface="Arial" charset="0"/>
              </a:rPr>
              <a:t>Photograph by unknown European, c.1880</a:t>
            </a:r>
          </a:p>
        </p:txBody>
      </p:sp>
      <p:pic>
        <p:nvPicPr>
          <p:cNvPr id="2070" name="Picture 22" descr="http://homepage.eircom.net/%257Egulufuture/images/kyankaagasmall.jpg"/>
          <p:cNvPicPr>
            <a:picLocks noChangeAspect="1" noChangeArrowheads="1"/>
          </p:cNvPicPr>
          <p:nvPr/>
        </p:nvPicPr>
        <p:blipFill>
          <a:blip r:embed="rId8" cstate="print"/>
          <a:srcRect/>
          <a:stretch>
            <a:fillRect/>
          </a:stretch>
        </p:blipFill>
        <p:spPr bwMode="auto">
          <a:xfrm>
            <a:off x="152400" y="4572000"/>
            <a:ext cx="2971800" cy="1787525"/>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p:txBody>
          <a:bodyPr/>
          <a:lstStyle/>
          <a:p>
            <a:r>
              <a:rPr lang="en-GB">
                <a:latin typeface="Arial" charset="0"/>
                <a:hlinkClick r:id="rId2"/>
              </a:rPr>
              <a:t>http://www.youtube.com/watch?v=E4ROJ5A6ds4</a:t>
            </a:r>
            <a:r>
              <a:rPr lang="en-GB">
                <a:latin typeface="Arial" charset="0"/>
              </a:rPr>
              <a:t>  (Acholi children in a dance competition)</a:t>
            </a:r>
          </a:p>
          <a:p>
            <a:endParaRPr lang="en-GB">
              <a:latin typeface="Arial" charset="0"/>
            </a:endParaRPr>
          </a:p>
          <a:p>
            <a:endParaRPr lang="en-GB"/>
          </a:p>
        </p:txBody>
      </p:sp>
      <p:sp>
        <p:nvSpPr>
          <p:cNvPr id="4" name="Title 3"/>
          <p:cNvSpPr>
            <a:spLocks noGrp="1"/>
          </p:cNvSpPr>
          <p:nvPr>
            <p:ph type="title"/>
          </p:nvPr>
        </p:nvSpPr>
        <p:spPr/>
        <p:txBody>
          <a:bodyPr/>
          <a:lstStyle/>
          <a:p>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are they from?</a:t>
            </a:r>
            <a:endParaRPr lang="en-US" dirty="0"/>
          </a:p>
        </p:txBody>
      </p:sp>
      <p:sp>
        <p:nvSpPr>
          <p:cNvPr id="3" name="Content Placeholder 2"/>
          <p:cNvSpPr>
            <a:spLocks noGrp="1"/>
          </p:cNvSpPr>
          <p:nvPr>
            <p:ph sz="quarter" idx="1"/>
          </p:nvPr>
        </p:nvSpPr>
        <p:spPr/>
        <p:txBody>
          <a:bodyPr/>
          <a:lstStyle/>
          <a:p>
            <a:r>
              <a:rPr lang="en-GB" sz="3200" dirty="0" smtClean="0">
                <a:latin typeface="Arial" charset="0"/>
              </a:rPr>
              <a:t>Northern Uganda and southern Sudan. </a:t>
            </a:r>
          </a:p>
          <a:p>
            <a:r>
              <a:rPr lang="en-GB" sz="3200" dirty="0" smtClean="0">
                <a:latin typeface="Arial" charset="0"/>
              </a:rPr>
              <a:t>They have been living in this area for at least 600 years. </a:t>
            </a:r>
          </a:p>
          <a:p>
            <a:r>
              <a:rPr lang="en-GB" sz="3200" dirty="0" smtClean="0">
                <a:latin typeface="Arial" charset="0"/>
              </a:rPr>
              <a:t>This is long before the Europeans came to this part of Africa and drew the national borders that we see today.</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GB" sz="3200" dirty="0" smtClean="0">
                <a:latin typeface="Arial" charset="0"/>
              </a:rPr>
              <a:t>What do they find important</a:t>
            </a:r>
            <a:endParaRPr lang="en-GB" sz="3200" dirty="0">
              <a:latin typeface="Arial" charset="0"/>
            </a:endParaRPr>
          </a:p>
        </p:txBody>
      </p:sp>
      <p:sp>
        <p:nvSpPr>
          <p:cNvPr id="17411" name="Rectangle 3"/>
          <p:cNvSpPr>
            <a:spLocks noGrp="1" noChangeArrowheads="1"/>
          </p:cNvSpPr>
          <p:nvPr>
            <p:ph type="body" idx="1"/>
          </p:nvPr>
        </p:nvSpPr>
        <p:spPr>
          <a:xfrm>
            <a:off x="612648" y="1600200"/>
            <a:ext cx="8226552" cy="5257800"/>
          </a:xfrm>
        </p:spPr>
        <p:txBody>
          <a:bodyPr>
            <a:normAutofit fontScale="92500" lnSpcReduction="10000"/>
          </a:bodyPr>
          <a:lstStyle/>
          <a:p>
            <a:pPr>
              <a:lnSpc>
                <a:spcPct val="120000"/>
              </a:lnSpc>
              <a:spcBef>
                <a:spcPts val="0"/>
              </a:spcBef>
            </a:pPr>
            <a:r>
              <a:rPr lang="en-GB" sz="3200" dirty="0" smtClean="0">
                <a:latin typeface="Arial" charset="0"/>
              </a:rPr>
              <a:t>Dance and music</a:t>
            </a:r>
          </a:p>
          <a:p>
            <a:pPr lvl="1">
              <a:lnSpc>
                <a:spcPct val="120000"/>
              </a:lnSpc>
              <a:spcBef>
                <a:spcPts val="0"/>
              </a:spcBef>
            </a:pPr>
            <a:r>
              <a:rPr lang="en-GB" dirty="0" smtClean="0">
                <a:latin typeface="Arial" charset="0"/>
              </a:rPr>
              <a:t>dances for different occasions including  war, funerals and  courtship. </a:t>
            </a:r>
          </a:p>
          <a:p>
            <a:pPr>
              <a:lnSpc>
                <a:spcPct val="120000"/>
              </a:lnSpc>
              <a:spcBef>
                <a:spcPts val="0"/>
              </a:spcBef>
              <a:buFontTx/>
              <a:buChar char="•"/>
            </a:pPr>
            <a:r>
              <a:rPr lang="en-GB" sz="3200" dirty="0" smtClean="0">
                <a:latin typeface="Arial" charset="0"/>
              </a:rPr>
              <a:t>Small villages surrounding a larger village </a:t>
            </a:r>
          </a:p>
          <a:p>
            <a:pPr>
              <a:lnSpc>
                <a:spcPct val="120000"/>
              </a:lnSpc>
              <a:spcBef>
                <a:spcPts val="0"/>
              </a:spcBef>
              <a:buFontTx/>
              <a:buChar char="•"/>
            </a:pPr>
            <a:r>
              <a:rPr lang="en-GB" sz="3200" dirty="0" err="1" smtClean="0">
                <a:latin typeface="Arial" charset="0"/>
              </a:rPr>
              <a:t>Acholi</a:t>
            </a:r>
            <a:r>
              <a:rPr lang="en-GB" sz="3200" dirty="0" smtClean="0">
                <a:latin typeface="Arial" charset="0"/>
              </a:rPr>
              <a:t> religion, including the worshipping of dead ancestors, was replaced by Christian beliefs brought to Uganda by Europeans in the nineteenth century.</a:t>
            </a:r>
          </a:p>
          <a:p>
            <a:pPr>
              <a:lnSpc>
                <a:spcPct val="120000"/>
              </a:lnSpc>
              <a:spcBef>
                <a:spcPts val="0"/>
              </a:spcBef>
              <a:buFontTx/>
              <a:buChar char="•"/>
            </a:pPr>
            <a:r>
              <a:rPr lang="en-GB" sz="3200" dirty="0" smtClean="0">
                <a:latin typeface="Arial" charset="0"/>
              </a:rPr>
              <a:t>The </a:t>
            </a:r>
            <a:r>
              <a:rPr lang="en-GB" sz="3200" dirty="0" err="1" smtClean="0">
                <a:latin typeface="Arial" charset="0"/>
              </a:rPr>
              <a:t>Acholi</a:t>
            </a:r>
            <a:r>
              <a:rPr lang="en-GB" sz="3200" dirty="0" smtClean="0">
                <a:latin typeface="Arial" charset="0"/>
              </a:rPr>
              <a:t> are a farming people. </a:t>
            </a:r>
          </a:p>
          <a:p>
            <a:pPr>
              <a:lnSpc>
                <a:spcPct val="120000"/>
              </a:lnSpc>
              <a:spcBef>
                <a:spcPts val="0"/>
              </a:spcBef>
              <a:buFontTx/>
              <a:buChar char="•"/>
            </a:pPr>
            <a:r>
              <a:rPr lang="en-GB" sz="3200" dirty="0" smtClean="0">
                <a:latin typeface="Arial" charset="0"/>
              </a:rPr>
              <a:t>Skilled warriors</a:t>
            </a:r>
          </a:p>
          <a:p>
            <a:pPr>
              <a:lnSpc>
                <a:spcPct val="120000"/>
              </a:lnSpc>
              <a:spcBef>
                <a:spcPts val="0"/>
              </a:spcBef>
            </a:pP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sz="quarter" idx="1"/>
          </p:nvPr>
        </p:nvSpPr>
        <p:spPr>
          <a:xfrm>
            <a:off x="0" y="1600200"/>
            <a:ext cx="8766048" cy="5257800"/>
          </a:xfrm>
        </p:spPr>
        <p:txBody>
          <a:bodyPr>
            <a:normAutofit fontScale="92500" lnSpcReduction="10000"/>
          </a:bodyPr>
          <a:lstStyle/>
          <a:p>
            <a:r>
              <a:rPr lang="en-GB" sz="3200" dirty="0" smtClean="0">
                <a:latin typeface="Arial" charset="0"/>
              </a:rPr>
              <a:t>The north of Uganda is the only area of Uganda still seriously affected by war. </a:t>
            </a:r>
          </a:p>
          <a:p>
            <a:pPr lvl="1"/>
            <a:r>
              <a:rPr lang="en-GB" dirty="0" smtClean="0">
                <a:latin typeface="Arial" charset="0"/>
              </a:rPr>
              <a:t>Joseph </a:t>
            </a:r>
            <a:r>
              <a:rPr lang="en-GB" dirty="0" err="1" smtClean="0">
                <a:latin typeface="Arial" charset="0"/>
              </a:rPr>
              <a:t>Kony</a:t>
            </a:r>
            <a:r>
              <a:rPr lang="en-GB" dirty="0" smtClean="0">
                <a:latin typeface="Arial" charset="0"/>
              </a:rPr>
              <a:t>, the leader of an army called the Lord’s Resistance Army (LRA), claims to be able to speak to the Holy Spirit and is leading a rebellion in the north. </a:t>
            </a:r>
          </a:p>
          <a:p>
            <a:r>
              <a:rPr lang="en-GB" sz="3200" dirty="0" smtClean="0">
                <a:latin typeface="Arial" charset="0"/>
              </a:rPr>
              <a:t>Fighting between the LRA and the government troops has caused 12,000 deaths and around 2 million people to flee to refugee camps. </a:t>
            </a:r>
          </a:p>
          <a:p>
            <a:r>
              <a:rPr lang="en-GB" sz="3200" dirty="0" smtClean="0">
                <a:latin typeface="Arial" charset="0"/>
              </a:rPr>
              <a:t>People in the north live in fear of being abducted by the LRA to be made into soldiers or killed by government forces who think that they are part of the LRA.</a:t>
            </a:r>
          </a:p>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has caused these problems?</a:t>
            </a:r>
            <a:endParaRPr lang="en-US" dirty="0"/>
          </a:p>
        </p:txBody>
      </p:sp>
      <p:sp>
        <p:nvSpPr>
          <p:cNvPr id="3" name="Content Placeholder 2"/>
          <p:cNvSpPr>
            <a:spLocks noGrp="1"/>
          </p:cNvSpPr>
          <p:nvPr>
            <p:ph sz="quarter" idx="1"/>
          </p:nvPr>
        </p:nvSpPr>
        <p:spPr>
          <a:xfrm>
            <a:off x="0" y="1600200"/>
            <a:ext cx="9144000" cy="5257800"/>
          </a:xfrm>
        </p:spPr>
        <p:txBody>
          <a:bodyPr>
            <a:normAutofit fontScale="85000" lnSpcReduction="20000"/>
          </a:bodyPr>
          <a:lstStyle/>
          <a:p>
            <a:pPr>
              <a:spcBef>
                <a:spcPts val="0"/>
              </a:spcBef>
            </a:pPr>
            <a:r>
              <a:rPr lang="en-GB" sz="3200" dirty="0" smtClean="0">
                <a:latin typeface="Arial" charset="0"/>
              </a:rPr>
              <a:t>Conflict between Uganda’s ethnic groups has been going on for centuries. </a:t>
            </a:r>
          </a:p>
          <a:p>
            <a:pPr lvl="1">
              <a:lnSpc>
                <a:spcPct val="120000"/>
              </a:lnSpc>
              <a:spcBef>
                <a:spcPts val="0"/>
              </a:spcBef>
            </a:pPr>
            <a:r>
              <a:rPr lang="en-GB" dirty="0" smtClean="0">
                <a:latin typeface="Arial" charset="0"/>
              </a:rPr>
              <a:t>When the British were in charge of Uganda they emphasised the differences between the ethnic groups. </a:t>
            </a:r>
          </a:p>
          <a:p>
            <a:pPr lvl="1">
              <a:lnSpc>
                <a:spcPct val="120000"/>
              </a:lnSpc>
              <a:spcBef>
                <a:spcPts val="0"/>
              </a:spcBef>
            </a:pPr>
            <a:r>
              <a:rPr lang="en-GB" dirty="0" smtClean="0">
                <a:latin typeface="Arial" charset="0"/>
              </a:rPr>
              <a:t>They made the </a:t>
            </a:r>
            <a:r>
              <a:rPr lang="en-GB" dirty="0" err="1" smtClean="0">
                <a:latin typeface="Arial" charset="0"/>
              </a:rPr>
              <a:t>Acholi</a:t>
            </a:r>
            <a:r>
              <a:rPr lang="en-GB" dirty="0" smtClean="0">
                <a:latin typeface="Arial" charset="0"/>
              </a:rPr>
              <a:t> into their soldiers, and claimed that other groups, such as the </a:t>
            </a:r>
            <a:r>
              <a:rPr lang="en-GB" dirty="0" err="1" smtClean="0">
                <a:latin typeface="Arial" charset="0"/>
              </a:rPr>
              <a:t>Baganda</a:t>
            </a:r>
            <a:r>
              <a:rPr lang="en-GB" dirty="0" smtClean="0">
                <a:latin typeface="Arial" charset="0"/>
              </a:rPr>
              <a:t> in the south, should be allowed more power and government jobs. </a:t>
            </a:r>
          </a:p>
          <a:p>
            <a:pPr>
              <a:spcBef>
                <a:spcPts val="0"/>
              </a:spcBef>
            </a:pPr>
            <a:r>
              <a:rPr lang="en-GB" sz="3200" dirty="0" smtClean="0">
                <a:latin typeface="Arial" charset="0"/>
              </a:rPr>
              <a:t>In 1986, the president of Uganda, an </a:t>
            </a:r>
            <a:r>
              <a:rPr lang="en-GB" sz="3200" dirty="0" err="1" smtClean="0">
                <a:latin typeface="Arial" charset="0"/>
              </a:rPr>
              <a:t>Acholi</a:t>
            </a:r>
            <a:r>
              <a:rPr lang="en-GB" sz="3200" dirty="0" smtClean="0">
                <a:latin typeface="Arial" charset="0"/>
              </a:rPr>
              <a:t> named </a:t>
            </a:r>
            <a:r>
              <a:rPr lang="en-GB" sz="3200" dirty="0" err="1" smtClean="0">
                <a:latin typeface="Arial" charset="0"/>
              </a:rPr>
              <a:t>Okello</a:t>
            </a:r>
            <a:r>
              <a:rPr lang="en-GB" sz="3200" dirty="0" smtClean="0">
                <a:latin typeface="Arial" charset="0"/>
              </a:rPr>
              <a:t>, was overthrown by an army led by </a:t>
            </a:r>
            <a:r>
              <a:rPr lang="en-GB" sz="3200" dirty="0" err="1" smtClean="0">
                <a:latin typeface="Arial" charset="0"/>
              </a:rPr>
              <a:t>Yoweri</a:t>
            </a:r>
            <a:r>
              <a:rPr lang="en-GB" sz="3200" dirty="0" smtClean="0">
                <a:latin typeface="Arial" charset="0"/>
              </a:rPr>
              <a:t> </a:t>
            </a:r>
            <a:r>
              <a:rPr lang="en-GB" sz="3200" dirty="0" err="1" smtClean="0">
                <a:latin typeface="Arial" charset="0"/>
              </a:rPr>
              <a:t>Museveni</a:t>
            </a:r>
            <a:r>
              <a:rPr lang="en-GB" sz="3200" dirty="0" smtClean="0">
                <a:latin typeface="Arial" charset="0"/>
              </a:rPr>
              <a:t>. </a:t>
            </a:r>
          </a:p>
          <a:p>
            <a:pPr>
              <a:spcBef>
                <a:spcPts val="0"/>
              </a:spcBef>
            </a:pPr>
            <a:r>
              <a:rPr lang="en-GB" sz="3200" dirty="0" err="1" smtClean="0">
                <a:latin typeface="Arial" charset="0"/>
              </a:rPr>
              <a:t>Museveni</a:t>
            </a:r>
            <a:r>
              <a:rPr lang="en-GB" sz="3200" dirty="0" smtClean="0">
                <a:latin typeface="Arial" charset="0"/>
              </a:rPr>
              <a:t> remains the president of the country to this day. However, kicking </a:t>
            </a:r>
            <a:r>
              <a:rPr lang="en-GB" sz="3200" dirty="0" err="1" smtClean="0">
                <a:latin typeface="Arial" charset="0"/>
              </a:rPr>
              <a:t>Okello</a:t>
            </a:r>
            <a:r>
              <a:rPr lang="en-GB" sz="3200" dirty="0" smtClean="0">
                <a:latin typeface="Arial" charset="0"/>
              </a:rPr>
              <a:t> out of the top job angered </a:t>
            </a:r>
            <a:r>
              <a:rPr lang="en-GB" sz="3200" dirty="0" err="1" smtClean="0">
                <a:latin typeface="Arial" charset="0"/>
              </a:rPr>
              <a:t>Acholis</a:t>
            </a:r>
            <a:r>
              <a:rPr lang="en-GB" sz="3200" dirty="0" smtClean="0">
                <a:latin typeface="Arial" charset="0"/>
              </a:rPr>
              <a:t>. A rebellion began in the north led by Joseph </a:t>
            </a:r>
            <a:r>
              <a:rPr lang="en-GB" sz="3200" dirty="0" err="1" smtClean="0">
                <a:latin typeface="Arial" charset="0"/>
              </a:rPr>
              <a:t>Kony</a:t>
            </a:r>
            <a:r>
              <a:rPr lang="en-GB" sz="3200" dirty="0" smtClean="0">
                <a:latin typeface="Arial" charset="0"/>
              </a:rPr>
              <a:t>. </a:t>
            </a:r>
            <a:r>
              <a:rPr lang="en-GB" sz="3600" dirty="0" smtClean="0">
                <a:latin typeface="Arial" charset="0"/>
              </a:rPr>
              <a:t> </a:t>
            </a:r>
            <a:endParaRPr lang="en-GB" sz="3600" b="1" dirty="0" smtClean="0">
              <a:latin typeface="Arial" charset="0"/>
            </a:endParaRPr>
          </a:p>
          <a:p>
            <a:pPr>
              <a:spcBef>
                <a:spcPts val="0"/>
              </a:spcBef>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latin typeface="Arial" charset="0"/>
              </a:rPr>
              <a:t>What are the </a:t>
            </a:r>
            <a:r>
              <a:rPr lang="en-GB" b="1" dirty="0" err="1" smtClean="0">
                <a:latin typeface="Arial" charset="0"/>
              </a:rPr>
              <a:t>Acholi</a:t>
            </a:r>
            <a:r>
              <a:rPr lang="en-GB" b="1" dirty="0" smtClean="0">
                <a:latin typeface="Arial" charset="0"/>
              </a:rPr>
              <a:t> doing to overcome their problems?</a:t>
            </a:r>
            <a:endParaRPr lang="en-US" dirty="0"/>
          </a:p>
        </p:txBody>
      </p:sp>
      <p:sp>
        <p:nvSpPr>
          <p:cNvPr id="3" name="Content Placeholder 2"/>
          <p:cNvSpPr>
            <a:spLocks noGrp="1"/>
          </p:cNvSpPr>
          <p:nvPr>
            <p:ph sz="quarter" idx="1"/>
          </p:nvPr>
        </p:nvSpPr>
        <p:spPr/>
        <p:txBody>
          <a:bodyPr>
            <a:normAutofit fontScale="92500" lnSpcReduction="10000"/>
          </a:bodyPr>
          <a:lstStyle/>
          <a:p>
            <a:r>
              <a:rPr lang="en-GB" sz="3200" dirty="0" smtClean="0">
                <a:latin typeface="Arial" charset="0"/>
              </a:rPr>
              <a:t>Many </a:t>
            </a:r>
            <a:r>
              <a:rPr lang="en-GB" sz="3200" dirty="0" err="1" smtClean="0">
                <a:latin typeface="Arial" charset="0"/>
              </a:rPr>
              <a:t>Acholi</a:t>
            </a:r>
            <a:r>
              <a:rPr lang="en-GB" sz="3200" dirty="0" smtClean="0">
                <a:latin typeface="Arial" charset="0"/>
              </a:rPr>
              <a:t> have left the north to live more peacefully in the south of Uganda. </a:t>
            </a:r>
          </a:p>
          <a:p>
            <a:r>
              <a:rPr lang="en-GB" sz="3200" dirty="0" smtClean="0">
                <a:latin typeface="Arial" charset="0"/>
              </a:rPr>
              <a:t>Others have brought the conflict to the world’s attention through art and literature.</a:t>
            </a:r>
          </a:p>
          <a:p>
            <a:r>
              <a:rPr lang="en-GB" sz="3200" dirty="0" smtClean="0">
                <a:latin typeface="Arial" charset="0"/>
              </a:rPr>
              <a:t> A large group of </a:t>
            </a:r>
            <a:r>
              <a:rPr lang="en-GB" sz="3200" dirty="0" err="1" smtClean="0">
                <a:latin typeface="Arial" charset="0"/>
              </a:rPr>
              <a:t>Acholi</a:t>
            </a:r>
            <a:r>
              <a:rPr lang="en-GB" sz="3200" dirty="0" smtClean="0">
                <a:latin typeface="Arial" charset="0"/>
              </a:rPr>
              <a:t> women now raise money to help those affected by the conflict by making ‘</a:t>
            </a:r>
            <a:r>
              <a:rPr lang="en-GB" sz="3200" dirty="0" err="1" smtClean="0">
                <a:latin typeface="Arial" charset="0"/>
              </a:rPr>
              <a:t>Acholi</a:t>
            </a:r>
            <a:r>
              <a:rPr lang="en-GB" sz="3200" dirty="0" smtClean="0">
                <a:latin typeface="Arial" charset="0"/>
              </a:rPr>
              <a:t> Beads.’ </a:t>
            </a:r>
          </a:p>
          <a:p>
            <a:r>
              <a:rPr lang="en-GB" sz="3200" dirty="0" smtClean="0">
                <a:latin typeface="Arial" charset="0"/>
              </a:rPr>
              <a:t>In spite of these efforts, few people around the world are aware of the problems in northern Uganda.</a:t>
            </a:r>
            <a:endParaRPr lang="en-GB" sz="3200" b="1" dirty="0" smtClean="0">
              <a:latin typeface="Arial" charset="0"/>
            </a:endParaRPr>
          </a:p>
          <a:p>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p:spPr>
        <p:txBody>
          <a:bodyPr>
            <a:normAutofit fontScale="85000" lnSpcReduction="20000"/>
          </a:bodyPr>
          <a:lstStyle/>
          <a:p>
            <a:fld id="{3C6AA154-329F-4C6D-9848-865EE6A60766}" type="slidenum">
              <a:rPr lang="en-US" smtClean="0"/>
              <a:pPr/>
              <a:t>78</a:t>
            </a:fld>
            <a:endParaRPr lang="en-US" smtClean="0"/>
          </a:p>
        </p:txBody>
      </p:sp>
      <p:pic>
        <p:nvPicPr>
          <p:cNvPr id="19459" name="Picture 4" descr="Music in church (Small)"/>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9460" name="Text Box 5"/>
          <p:cNvSpPr txBox="1">
            <a:spLocks noChangeArrowheads="1"/>
          </p:cNvSpPr>
          <p:nvPr/>
        </p:nvSpPr>
        <p:spPr bwMode="auto">
          <a:xfrm>
            <a:off x="8610600" y="6400800"/>
            <a:ext cx="457200" cy="723900"/>
          </a:xfrm>
          <a:prstGeom prst="rect">
            <a:avLst/>
          </a:prstGeom>
          <a:noFill/>
          <a:ln w="9525">
            <a:noFill/>
            <a:miter lim="800000"/>
            <a:headEnd/>
            <a:tailEnd/>
          </a:ln>
        </p:spPr>
        <p:txBody>
          <a:bodyPr>
            <a:spAutoFit/>
          </a:bodyPr>
          <a:lstStyle/>
          <a:p>
            <a:pPr>
              <a:spcBef>
                <a:spcPct val="50000"/>
              </a:spcBef>
            </a:pPr>
            <a:r>
              <a:rPr lang="en-US" sz="1400"/>
              <a:t>18</a:t>
            </a:r>
          </a:p>
          <a:p>
            <a:pPr>
              <a:spcBef>
                <a:spcPct val="50000"/>
              </a:spcBef>
            </a:pPr>
            <a:endParaRPr lang="en-US">
              <a:solidFill>
                <a:schemeClr val="bg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204" name="Picture 12" descr="pagina 1"/>
          <p:cNvPicPr>
            <a:picLocks noChangeAspect="1" noChangeArrowheads="1"/>
          </p:cNvPicPr>
          <p:nvPr/>
        </p:nvPicPr>
        <p:blipFill>
          <a:blip r:embed="rId2" cstate="print">
            <a:lum bright="-6000" contrast="12000"/>
          </a:blip>
          <a:srcRect/>
          <a:stretch>
            <a:fillRect/>
          </a:stretch>
        </p:blipFill>
        <p:spPr bwMode="auto">
          <a:xfrm>
            <a:off x="215900" y="476250"/>
            <a:ext cx="8677275" cy="5665788"/>
          </a:xfrm>
          <a:prstGeom prst="rect">
            <a:avLst/>
          </a:prstGeom>
          <a:noFill/>
        </p:spPr>
      </p:pic>
      <p:sp>
        <p:nvSpPr>
          <p:cNvPr id="8196" name="Rectangle 4"/>
          <p:cNvSpPr>
            <a:spLocks noChangeArrowheads="1"/>
          </p:cNvSpPr>
          <p:nvPr/>
        </p:nvSpPr>
        <p:spPr bwMode="auto">
          <a:xfrm>
            <a:off x="0" y="5292725"/>
            <a:ext cx="9144000" cy="1565275"/>
          </a:xfrm>
          <a:prstGeom prst="rect">
            <a:avLst/>
          </a:prstGeom>
          <a:solidFill>
            <a:schemeClr val="bg1"/>
          </a:solidFill>
          <a:ln w="9525">
            <a:noFill/>
            <a:miter lim="800000"/>
            <a:headEnd/>
            <a:tailEnd/>
          </a:ln>
          <a:effectLst/>
        </p:spPr>
        <p:txBody>
          <a:bodyPr wrap="none" anchor="ctr"/>
          <a:lstStyle/>
          <a:p>
            <a:endParaRPr lang="en-US"/>
          </a:p>
        </p:txBody>
      </p:sp>
      <p:sp>
        <p:nvSpPr>
          <p:cNvPr id="8197" name="Rectangle 5"/>
          <p:cNvSpPr>
            <a:spLocks noChangeArrowheads="1"/>
          </p:cNvSpPr>
          <p:nvPr/>
        </p:nvSpPr>
        <p:spPr bwMode="auto">
          <a:xfrm>
            <a:off x="0" y="-76200"/>
            <a:ext cx="9144000" cy="533400"/>
          </a:xfrm>
          <a:prstGeom prst="rect">
            <a:avLst/>
          </a:prstGeom>
          <a:solidFill>
            <a:schemeClr val="bg1"/>
          </a:solidFill>
          <a:ln w="9525">
            <a:noFill/>
            <a:miter lim="800000"/>
            <a:headEnd/>
            <a:tailEnd/>
          </a:ln>
          <a:effectLst/>
        </p:spPr>
        <p:txBody>
          <a:bodyPr wrap="none" anchor="ctr"/>
          <a:lstStyle/>
          <a:p>
            <a:pPr algn="ctr"/>
            <a:endParaRPr lang="es-ES"/>
          </a:p>
        </p:txBody>
      </p:sp>
      <p:sp>
        <p:nvSpPr>
          <p:cNvPr id="8198" name="Text Box 6"/>
          <p:cNvSpPr txBox="1">
            <a:spLocks noChangeArrowheads="1"/>
          </p:cNvSpPr>
          <p:nvPr/>
        </p:nvSpPr>
        <p:spPr bwMode="auto">
          <a:xfrm>
            <a:off x="1116013" y="5445125"/>
            <a:ext cx="6732587" cy="738664"/>
          </a:xfrm>
          <a:prstGeom prst="rect">
            <a:avLst/>
          </a:prstGeom>
          <a:noFill/>
          <a:ln w="9525">
            <a:noFill/>
            <a:miter lim="800000"/>
            <a:headEnd/>
            <a:tailEnd/>
          </a:ln>
          <a:effectLst/>
        </p:spPr>
        <p:txBody>
          <a:bodyPr>
            <a:spAutoFit/>
          </a:bodyPr>
          <a:lstStyle/>
          <a:p>
            <a:pPr algn="ctr">
              <a:lnSpc>
                <a:spcPct val="80000"/>
              </a:lnSpc>
              <a:spcBef>
                <a:spcPct val="50000"/>
              </a:spcBef>
            </a:pPr>
            <a:r>
              <a:rPr lang="it-IT" sz="3000" b="1" dirty="0">
                <a:latin typeface="Arial" charset="0"/>
              </a:rPr>
              <a:t>Emergency in Northern Uganda</a:t>
            </a:r>
          </a:p>
          <a:p>
            <a:pPr algn="ctr">
              <a:lnSpc>
                <a:spcPct val="50000"/>
              </a:lnSpc>
              <a:spcBef>
                <a:spcPct val="50000"/>
              </a:spcBef>
            </a:pPr>
            <a:endParaRPr lang="it-IT" sz="1800" dirty="0">
              <a:latin typeface="Arial"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Highlights of East Africa</a:t>
            </a:r>
            <a:endParaRPr lang="en-US" dirty="0"/>
          </a:p>
        </p:txBody>
      </p:sp>
      <p:sp>
        <p:nvSpPr>
          <p:cNvPr id="3" name="Content Placeholder 2"/>
          <p:cNvSpPr>
            <a:spLocks noGrp="1"/>
          </p:cNvSpPr>
          <p:nvPr>
            <p:ph sz="quarter" idx="1"/>
          </p:nvPr>
        </p:nvSpPr>
        <p:spPr/>
        <p:txBody>
          <a:bodyPr>
            <a:normAutofit/>
          </a:bodyPr>
          <a:lstStyle/>
          <a:p>
            <a:r>
              <a:rPr lang="en-US" dirty="0" smtClean="0"/>
              <a:t>Great Rift Valley</a:t>
            </a:r>
          </a:p>
          <a:p>
            <a:r>
              <a:rPr lang="en-US" dirty="0" smtClean="0"/>
              <a:t>Mount Kilimanjaro</a:t>
            </a:r>
          </a:p>
          <a:p>
            <a:r>
              <a:rPr lang="en-US" dirty="0" smtClean="0"/>
              <a:t>The Serengeti National Park</a:t>
            </a:r>
          </a:p>
          <a:p>
            <a:r>
              <a:rPr lang="en-US" dirty="0" err="1" smtClean="0"/>
              <a:t>Masai</a:t>
            </a:r>
            <a:r>
              <a:rPr lang="en-US" dirty="0" smtClean="0"/>
              <a:t> Mara National Park</a:t>
            </a:r>
          </a:p>
          <a:p>
            <a:r>
              <a:rPr lang="en-US" dirty="0" smtClean="0"/>
              <a:t>Zanzibar</a:t>
            </a:r>
          </a:p>
          <a:p>
            <a:r>
              <a:rPr lang="en-US" dirty="0" smtClean="0"/>
              <a:t>Aksum</a:t>
            </a:r>
          </a:p>
          <a:p>
            <a:r>
              <a:rPr lang="en-US" dirty="0" err="1" smtClean="0"/>
              <a:t>Kilwa</a:t>
            </a:r>
            <a:endParaRPr lang="en-US" dirty="0" smtClean="0"/>
          </a:p>
          <a:p>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04800" y="3657601"/>
            <a:ext cx="8839200" cy="2662267"/>
          </a:xfrm>
          <a:prstGeom prst="rect">
            <a:avLst/>
          </a:prstGeom>
          <a:noFill/>
          <a:ln w="9525">
            <a:noFill/>
            <a:miter lim="800000"/>
            <a:headEnd/>
            <a:tailEnd/>
          </a:ln>
          <a:effectLst/>
        </p:spPr>
        <p:txBody>
          <a:bodyPr wrap="square">
            <a:spAutoFit/>
          </a:bodyPr>
          <a:lstStyle/>
          <a:p>
            <a:r>
              <a:rPr lang="en-US" sz="1800" b="1" dirty="0">
                <a:latin typeface="Arial" charset="0"/>
              </a:rPr>
              <a:t>“A real humanitarian tragedy is going on in northern Uganda. The most serious in the world today” </a:t>
            </a:r>
          </a:p>
          <a:p>
            <a:endParaRPr lang="en-US" sz="1800" b="1" dirty="0">
              <a:latin typeface="Arial" charset="0"/>
            </a:endParaRPr>
          </a:p>
          <a:p>
            <a:r>
              <a:rPr lang="en-US" sz="1800" dirty="0">
                <a:latin typeface="Arial" charset="0"/>
              </a:rPr>
              <a:t>		-Jan </a:t>
            </a:r>
            <a:r>
              <a:rPr lang="en-US" sz="1800" dirty="0" err="1">
                <a:latin typeface="Arial" charset="0"/>
              </a:rPr>
              <a:t>Egeland</a:t>
            </a:r>
            <a:r>
              <a:rPr lang="en-US" sz="1800" dirty="0">
                <a:latin typeface="Arial" charset="0"/>
              </a:rPr>
              <a:t>, UN Deputy-Secretary General </a:t>
            </a:r>
          </a:p>
          <a:p>
            <a:endParaRPr lang="en-US" sz="1800" dirty="0">
              <a:latin typeface="Arial" charset="0"/>
            </a:endParaRPr>
          </a:p>
          <a:p>
            <a:r>
              <a:rPr lang="en-US" sz="1800" dirty="0">
                <a:latin typeface="Arial" charset="0"/>
              </a:rPr>
              <a:t>The civil war in Uganda has caused at least 20,000 deaths, just as many children have been kidnapped, and over one million refugees are in camps missing many of the essentials to survive</a:t>
            </a:r>
          </a:p>
          <a:p>
            <a:endParaRPr lang="en-US" sz="500" dirty="0">
              <a:latin typeface="Arial" charset="0"/>
            </a:endParaRPr>
          </a:p>
          <a:p>
            <a:endParaRPr lang="it-IT" sz="1800" b="1" dirty="0">
              <a:latin typeface="Arial" charset="0"/>
            </a:endParaRPr>
          </a:p>
        </p:txBody>
      </p:sp>
      <p:sp>
        <p:nvSpPr>
          <p:cNvPr id="7176" name="Text Box 8"/>
          <p:cNvSpPr txBox="1">
            <a:spLocks noChangeArrowheads="1"/>
          </p:cNvSpPr>
          <p:nvPr/>
        </p:nvSpPr>
        <p:spPr bwMode="auto">
          <a:xfrm>
            <a:off x="4679950" y="981075"/>
            <a:ext cx="3132138" cy="420688"/>
          </a:xfrm>
          <a:prstGeom prst="rect">
            <a:avLst/>
          </a:prstGeom>
          <a:noFill/>
          <a:ln w="9525">
            <a:noFill/>
            <a:miter lim="800000"/>
            <a:headEnd/>
            <a:tailEnd/>
          </a:ln>
          <a:effectLst/>
        </p:spPr>
        <p:txBody>
          <a:bodyPr>
            <a:spAutoFit/>
          </a:bodyPr>
          <a:lstStyle/>
          <a:p>
            <a:pPr algn="just">
              <a:lnSpc>
                <a:spcPct val="90000"/>
              </a:lnSpc>
              <a:tabLst>
                <a:tab pos="1338263" algn="l"/>
              </a:tabLst>
            </a:pPr>
            <a:r>
              <a:rPr lang="it-IT">
                <a:solidFill>
                  <a:srgbClr val="ADD2B3"/>
                </a:solidFill>
                <a:latin typeface="ArialMT" charset="0"/>
              </a:rPr>
              <a:t>UGANDA</a:t>
            </a:r>
          </a:p>
        </p:txBody>
      </p:sp>
      <p:sp>
        <p:nvSpPr>
          <p:cNvPr id="7180" name="Text Box 12"/>
          <p:cNvSpPr txBox="1">
            <a:spLocks noChangeArrowheads="1"/>
          </p:cNvSpPr>
          <p:nvPr/>
        </p:nvSpPr>
        <p:spPr bwMode="auto">
          <a:xfrm>
            <a:off x="4692650" y="1495425"/>
            <a:ext cx="1571625" cy="2006600"/>
          </a:xfrm>
          <a:prstGeom prst="rect">
            <a:avLst/>
          </a:prstGeom>
          <a:noFill/>
          <a:ln w="9525">
            <a:noFill/>
            <a:miter lim="800000"/>
            <a:headEnd/>
            <a:tailEnd/>
          </a:ln>
          <a:effectLst/>
        </p:spPr>
        <p:txBody>
          <a:bodyPr>
            <a:spAutoFit/>
          </a:bodyPr>
          <a:lstStyle/>
          <a:p>
            <a:pPr eaLnBrk="1" hangingPunct="1">
              <a:lnSpc>
                <a:spcPct val="150000"/>
              </a:lnSpc>
            </a:pPr>
            <a:r>
              <a:rPr lang="en-US" sz="1400">
                <a:latin typeface="Arial" charset="0"/>
              </a:rPr>
              <a:t>Capital city</a:t>
            </a:r>
          </a:p>
          <a:p>
            <a:pPr eaLnBrk="1" hangingPunct="1">
              <a:lnSpc>
                <a:spcPct val="150000"/>
              </a:lnSpc>
            </a:pPr>
            <a:r>
              <a:rPr lang="en-US" sz="1400">
                <a:latin typeface="Arial" charset="0"/>
              </a:rPr>
              <a:t>Population</a:t>
            </a:r>
          </a:p>
          <a:p>
            <a:pPr eaLnBrk="1" hangingPunct="1">
              <a:lnSpc>
                <a:spcPct val="150000"/>
              </a:lnSpc>
            </a:pPr>
            <a:r>
              <a:rPr lang="en-US" sz="1400">
                <a:latin typeface="Arial" charset="0"/>
              </a:rPr>
              <a:t>Life Expectancy</a:t>
            </a:r>
          </a:p>
          <a:p>
            <a:pPr eaLnBrk="1" hangingPunct="1">
              <a:lnSpc>
                <a:spcPct val="150000"/>
              </a:lnSpc>
            </a:pPr>
            <a:r>
              <a:rPr lang="en-US" sz="1400">
                <a:latin typeface="Arial" charset="0"/>
              </a:rPr>
              <a:t>Religions</a:t>
            </a:r>
          </a:p>
          <a:p>
            <a:pPr eaLnBrk="1" hangingPunct="1">
              <a:lnSpc>
                <a:spcPct val="150000"/>
              </a:lnSpc>
            </a:pPr>
            <a:r>
              <a:rPr lang="en-US" sz="1400">
                <a:latin typeface="Arial" charset="0"/>
              </a:rPr>
              <a:t>Economy</a:t>
            </a:r>
          </a:p>
          <a:p>
            <a:pPr eaLnBrk="1" hangingPunct="1">
              <a:lnSpc>
                <a:spcPct val="150000"/>
              </a:lnSpc>
            </a:pPr>
            <a:r>
              <a:rPr lang="en-US" sz="1400">
                <a:latin typeface="Arial" charset="0"/>
              </a:rPr>
              <a:t>Literacy rate</a:t>
            </a:r>
          </a:p>
        </p:txBody>
      </p:sp>
      <p:sp>
        <p:nvSpPr>
          <p:cNvPr id="7182" name="Text Box 14"/>
          <p:cNvSpPr txBox="1">
            <a:spLocks noChangeArrowheads="1"/>
          </p:cNvSpPr>
          <p:nvPr/>
        </p:nvSpPr>
        <p:spPr bwMode="auto">
          <a:xfrm>
            <a:off x="5543550" y="1528763"/>
            <a:ext cx="2959100" cy="1997075"/>
          </a:xfrm>
          <a:prstGeom prst="rect">
            <a:avLst/>
          </a:prstGeom>
          <a:noFill/>
          <a:ln w="9525">
            <a:noFill/>
            <a:miter lim="800000"/>
            <a:headEnd/>
            <a:tailEnd/>
          </a:ln>
          <a:effectLst/>
        </p:spPr>
        <p:txBody>
          <a:bodyPr>
            <a:spAutoFit/>
          </a:bodyPr>
          <a:lstStyle/>
          <a:p>
            <a:pPr algn="r" eaLnBrk="1" hangingPunct="1">
              <a:lnSpc>
                <a:spcPct val="130000"/>
              </a:lnSpc>
            </a:pPr>
            <a:r>
              <a:rPr lang="en-US" sz="1600">
                <a:latin typeface="Arial" charset="0"/>
              </a:rPr>
              <a:t>Kampala</a:t>
            </a:r>
          </a:p>
          <a:p>
            <a:pPr algn="r" eaLnBrk="1" hangingPunct="1">
              <a:lnSpc>
                <a:spcPct val="130000"/>
              </a:lnSpc>
            </a:pPr>
            <a:r>
              <a:rPr lang="en-US" sz="1600">
                <a:latin typeface="Arial" charset="0"/>
              </a:rPr>
              <a:t>26 millions</a:t>
            </a:r>
          </a:p>
          <a:p>
            <a:pPr algn="r" eaLnBrk="1" hangingPunct="1">
              <a:lnSpc>
                <a:spcPct val="130000"/>
              </a:lnSpc>
            </a:pPr>
            <a:r>
              <a:rPr lang="en-US" sz="1600">
                <a:latin typeface="Arial" charset="0"/>
              </a:rPr>
              <a:t>46 years</a:t>
            </a:r>
          </a:p>
          <a:p>
            <a:pPr algn="r" eaLnBrk="1" hangingPunct="1">
              <a:lnSpc>
                <a:spcPct val="130000"/>
              </a:lnSpc>
            </a:pPr>
            <a:r>
              <a:rPr lang="en-US" sz="1500">
                <a:latin typeface="Arial" charset="0"/>
              </a:rPr>
              <a:t>Christian, Animist, Muslim</a:t>
            </a:r>
            <a:r>
              <a:rPr lang="en-US" sz="1600">
                <a:latin typeface="Arial" charset="0"/>
              </a:rPr>
              <a:t> </a:t>
            </a:r>
          </a:p>
          <a:p>
            <a:pPr algn="r" eaLnBrk="1" hangingPunct="1">
              <a:lnSpc>
                <a:spcPct val="130000"/>
              </a:lnSpc>
            </a:pPr>
            <a:r>
              <a:rPr lang="en-US" sz="1600">
                <a:latin typeface="Arial" charset="0"/>
              </a:rPr>
              <a:t>Agriculture and fishing </a:t>
            </a:r>
          </a:p>
          <a:p>
            <a:pPr algn="r" eaLnBrk="1" hangingPunct="1">
              <a:lnSpc>
                <a:spcPct val="130000"/>
              </a:lnSpc>
            </a:pPr>
            <a:r>
              <a:rPr lang="en-US" sz="1600">
                <a:latin typeface="Arial" charset="0"/>
              </a:rPr>
              <a:t>68%</a:t>
            </a:r>
          </a:p>
        </p:txBody>
      </p:sp>
      <p:pic>
        <p:nvPicPr>
          <p:cNvPr id="7196" name="Picture 28" descr="uganda"/>
          <p:cNvPicPr>
            <a:picLocks noChangeAspect="1" noChangeArrowheads="1"/>
          </p:cNvPicPr>
          <p:nvPr/>
        </p:nvPicPr>
        <p:blipFill>
          <a:blip r:embed="rId2" cstate="print"/>
          <a:srcRect/>
          <a:stretch>
            <a:fillRect/>
          </a:stretch>
        </p:blipFill>
        <p:spPr bwMode="auto">
          <a:xfrm>
            <a:off x="898525" y="404813"/>
            <a:ext cx="3278188" cy="3236912"/>
          </a:xfrm>
          <a:prstGeom prst="rect">
            <a:avLst/>
          </a:prstGeom>
          <a:noFill/>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Text Box 6"/>
          <p:cNvSpPr txBox="1">
            <a:spLocks noChangeArrowheads="1"/>
          </p:cNvSpPr>
          <p:nvPr/>
        </p:nvSpPr>
        <p:spPr bwMode="auto">
          <a:xfrm>
            <a:off x="5040313" y="1196974"/>
            <a:ext cx="4103687" cy="3693319"/>
          </a:xfrm>
          <a:prstGeom prst="rect">
            <a:avLst/>
          </a:prstGeom>
          <a:noFill/>
          <a:ln w="9525">
            <a:noFill/>
            <a:miter lim="800000"/>
            <a:headEnd/>
            <a:tailEnd/>
          </a:ln>
          <a:effectLst/>
        </p:spPr>
        <p:txBody>
          <a:bodyPr wrap="square">
            <a:spAutoFit/>
          </a:bodyPr>
          <a:lstStyle/>
          <a:p>
            <a:r>
              <a:rPr lang="en-US" sz="1800" b="1" dirty="0">
                <a:latin typeface="Arial" charset="0"/>
              </a:rPr>
              <a:t>NIGHT COMMUTERS</a:t>
            </a:r>
          </a:p>
          <a:p>
            <a:endParaRPr lang="en-US" sz="1800" b="1" dirty="0">
              <a:latin typeface="Arial" charset="0"/>
            </a:endParaRPr>
          </a:p>
          <a:p>
            <a:r>
              <a:rPr lang="en-US" sz="1800" dirty="0">
                <a:latin typeface="Arial" charset="0"/>
              </a:rPr>
              <a:t>They are called the “</a:t>
            </a:r>
            <a:r>
              <a:rPr lang="en-US" sz="1800" dirty="0" err="1">
                <a:latin typeface="Arial" charset="0"/>
              </a:rPr>
              <a:t>oring</a:t>
            </a:r>
            <a:r>
              <a:rPr lang="en-US" sz="1800" dirty="0">
                <a:latin typeface="Arial" charset="0"/>
              </a:rPr>
              <a:t> </a:t>
            </a:r>
            <a:r>
              <a:rPr lang="en-US" sz="1800" dirty="0" err="1">
                <a:latin typeface="Arial" charset="0"/>
              </a:rPr>
              <a:t>ayela</a:t>
            </a:r>
            <a:r>
              <a:rPr lang="en-US" sz="1800" dirty="0">
                <a:latin typeface="Arial" charset="0"/>
              </a:rPr>
              <a:t>,” which means “those who run away from war.” </a:t>
            </a:r>
          </a:p>
          <a:p>
            <a:endParaRPr lang="en-US" sz="1800" dirty="0">
              <a:latin typeface="Arial" charset="0"/>
            </a:endParaRPr>
          </a:p>
          <a:p>
            <a:r>
              <a:rPr lang="en-US" sz="1800" dirty="0">
                <a:latin typeface="Arial" charset="0"/>
              </a:rPr>
              <a:t>They are the children of northern Uganda. </a:t>
            </a:r>
          </a:p>
          <a:p>
            <a:endParaRPr lang="en-US" sz="1800" dirty="0">
              <a:latin typeface="Arial" charset="0"/>
            </a:endParaRPr>
          </a:p>
          <a:p>
            <a:r>
              <a:rPr lang="en-US" sz="1800" dirty="0">
                <a:latin typeface="Arial" charset="0"/>
              </a:rPr>
              <a:t>Every evening, more than 40,000 of them leave their villages and walk 6-10 miles to find shelter in the nearest towns, where life is not as dangerous.  </a:t>
            </a:r>
          </a:p>
        </p:txBody>
      </p:sp>
      <p:pic>
        <p:nvPicPr>
          <p:cNvPr id="4112" name="Picture 16" descr="dia 3"/>
          <p:cNvPicPr>
            <a:picLocks noChangeAspect="1" noChangeArrowheads="1"/>
          </p:cNvPicPr>
          <p:nvPr/>
        </p:nvPicPr>
        <p:blipFill>
          <a:blip r:embed="rId2" cstate="print">
            <a:lum contrast="24000"/>
          </a:blip>
          <a:srcRect/>
          <a:stretch>
            <a:fillRect/>
          </a:stretch>
        </p:blipFill>
        <p:spPr bwMode="auto">
          <a:xfrm>
            <a:off x="-36513" y="0"/>
            <a:ext cx="4818063" cy="6858000"/>
          </a:xfrm>
          <a:prstGeom prst="rect">
            <a:avLst/>
          </a:prstGeom>
          <a:noFill/>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28600" y="4953000"/>
            <a:ext cx="9067800" cy="1077218"/>
          </a:xfrm>
          <a:prstGeom prst="rect">
            <a:avLst/>
          </a:prstGeom>
          <a:noFill/>
          <a:ln w="9525">
            <a:noFill/>
            <a:miter lim="800000"/>
            <a:headEnd/>
            <a:tailEnd/>
          </a:ln>
          <a:effectLst/>
        </p:spPr>
        <p:txBody>
          <a:bodyPr wrap="square">
            <a:spAutoFit/>
          </a:bodyPr>
          <a:lstStyle/>
          <a:p>
            <a:r>
              <a:rPr lang="en-US" sz="1600" dirty="0">
                <a:latin typeface="Arial" charset="0"/>
              </a:rPr>
              <a:t>The children go to the towns every night to escape the Lord’s Resistance Army—a rebel army headed by a man named Joseph </a:t>
            </a:r>
            <a:r>
              <a:rPr lang="en-US" sz="1600" dirty="0" err="1">
                <a:latin typeface="Arial" charset="0"/>
              </a:rPr>
              <a:t>Kony</a:t>
            </a:r>
            <a:r>
              <a:rPr lang="en-US" sz="1600" dirty="0">
                <a:latin typeface="Arial" charset="0"/>
              </a:rPr>
              <a:t>.  </a:t>
            </a:r>
            <a:r>
              <a:rPr lang="en-US" sz="1600" dirty="0" err="1">
                <a:latin typeface="Arial" charset="0"/>
              </a:rPr>
              <a:t>Kony</a:t>
            </a:r>
            <a:r>
              <a:rPr lang="en-US" sz="1600" dirty="0">
                <a:latin typeface="Arial" charset="0"/>
              </a:rPr>
              <a:t> says he is acting “by the order of God” to recover the purity of the people, but he slaughters villagers, kidnaps village children, and forces them to be soldiers in order to achieve his goal.  </a:t>
            </a:r>
          </a:p>
        </p:txBody>
      </p:sp>
      <p:pic>
        <p:nvPicPr>
          <p:cNvPr id="9224" name="Picture 8" descr="dia 4"/>
          <p:cNvPicPr>
            <a:picLocks noChangeAspect="1" noChangeArrowheads="1"/>
          </p:cNvPicPr>
          <p:nvPr/>
        </p:nvPicPr>
        <p:blipFill>
          <a:blip r:embed="rId2" cstate="print">
            <a:lum contrast="18000"/>
          </a:blip>
          <a:srcRect t="6070"/>
          <a:stretch>
            <a:fillRect/>
          </a:stretch>
        </p:blipFill>
        <p:spPr bwMode="auto">
          <a:xfrm>
            <a:off x="1079500" y="7938"/>
            <a:ext cx="7129463" cy="5011737"/>
          </a:xfrm>
          <a:prstGeom prst="rect">
            <a:avLst/>
          </a:prstGeom>
          <a:noFill/>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1" name="Picture 7" descr="dia 6"/>
          <p:cNvPicPr>
            <a:picLocks noChangeAspect="1" noChangeArrowheads="1"/>
          </p:cNvPicPr>
          <p:nvPr/>
        </p:nvPicPr>
        <p:blipFill>
          <a:blip r:embed="rId2" cstate="print">
            <a:lum contrast="18000"/>
          </a:blip>
          <a:srcRect/>
          <a:stretch>
            <a:fillRect/>
          </a:stretch>
        </p:blipFill>
        <p:spPr bwMode="auto">
          <a:xfrm>
            <a:off x="1187450" y="7938"/>
            <a:ext cx="6553200" cy="4911725"/>
          </a:xfrm>
          <a:prstGeom prst="rect">
            <a:avLst/>
          </a:prstGeom>
          <a:noFill/>
        </p:spPr>
      </p:pic>
      <p:sp>
        <p:nvSpPr>
          <p:cNvPr id="11272" name="Text Box 8"/>
          <p:cNvSpPr txBox="1">
            <a:spLocks noChangeArrowheads="1"/>
          </p:cNvSpPr>
          <p:nvPr/>
        </p:nvSpPr>
        <p:spPr bwMode="auto">
          <a:xfrm>
            <a:off x="1085850" y="5049838"/>
            <a:ext cx="7086600" cy="915987"/>
          </a:xfrm>
          <a:prstGeom prst="rect">
            <a:avLst/>
          </a:prstGeom>
          <a:noFill/>
          <a:ln w="9525">
            <a:noFill/>
            <a:miter lim="800000"/>
            <a:headEnd/>
            <a:tailEnd/>
          </a:ln>
          <a:effectLst/>
        </p:spPr>
        <p:txBody>
          <a:bodyPr>
            <a:spAutoFit/>
          </a:bodyPr>
          <a:lstStyle/>
          <a:p>
            <a:r>
              <a:rPr lang="en-US" sz="1800">
                <a:latin typeface="Arial" charset="0"/>
              </a:rPr>
              <a:t>For that reason, the children leave their villages every day at sunset, walk to the towns, and try to find places to sleep for the night so that the rebel army cannot kidnap them.     </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0" y="5181600"/>
            <a:ext cx="8345488" cy="646331"/>
          </a:xfrm>
          <a:prstGeom prst="rect">
            <a:avLst/>
          </a:prstGeom>
          <a:noFill/>
          <a:ln w="9525">
            <a:noFill/>
            <a:miter lim="800000"/>
            <a:headEnd/>
            <a:tailEnd/>
          </a:ln>
          <a:effectLst/>
        </p:spPr>
        <p:txBody>
          <a:bodyPr wrap="square">
            <a:spAutoFit/>
          </a:bodyPr>
          <a:lstStyle/>
          <a:p>
            <a:r>
              <a:rPr lang="en-US" sz="1800" dirty="0">
                <a:latin typeface="Arial" charset="0"/>
              </a:rPr>
              <a:t>There are a number of shelters where children can go to sleep on the floor, but when the shelters are full they must sleep on the sidewalks until daybreak.  </a:t>
            </a:r>
          </a:p>
        </p:txBody>
      </p:sp>
      <p:pic>
        <p:nvPicPr>
          <p:cNvPr id="10245" name="Picture 5" descr="dia 8"/>
          <p:cNvPicPr>
            <a:picLocks noChangeAspect="1" noChangeArrowheads="1"/>
          </p:cNvPicPr>
          <p:nvPr/>
        </p:nvPicPr>
        <p:blipFill>
          <a:blip r:embed="rId2" cstate="print">
            <a:lum contrast="18000"/>
          </a:blip>
          <a:srcRect/>
          <a:stretch>
            <a:fillRect/>
          </a:stretch>
        </p:blipFill>
        <p:spPr bwMode="auto">
          <a:xfrm>
            <a:off x="1368425" y="0"/>
            <a:ext cx="6153150" cy="5191125"/>
          </a:xfrm>
          <a:prstGeom prst="rect">
            <a:avLst/>
          </a:prstGeom>
          <a:noFill/>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4859338" y="1427163"/>
            <a:ext cx="3556000" cy="2838450"/>
          </a:xfrm>
          <a:prstGeom prst="rect">
            <a:avLst/>
          </a:prstGeom>
          <a:noFill/>
          <a:ln w="9525">
            <a:noFill/>
            <a:miter lim="800000"/>
            <a:headEnd/>
            <a:tailEnd/>
          </a:ln>
          <a:effectLst/>
        </p:spPr>
        <p:txBody>
          <a:bodyPr>
            <a:spAutoFit/>
          </a:bodyPr>
          <a:lstStyle/>
          <a:p>
            <a:r>
              <a:rPr lang="en-US" sz="1800">
                <a:latin typeface="Arial" charset="0"/>
              </a:rPr>
              <a:t>Then, in the morning, all of the kids pick up their bundles of sheets and begin the long walk back to their villages.  </a:t>
            </a:r>
          </a:p>
          <a:p>
            <a:endParaRPr lang="en-US" sz="1800">
              <a:latin typeface="Arial" charset="0"/>
            </a:endParaRPr>
          </a:p>
          <a:p>
            <a:r>
              <a:rPr lang="en-US" sz="1800">
                <a:latin typeface="Arial" charset="0"/>
              </a:rPr>
              <a:t>Although they have not slept well and are tired and hungry, they spend the day working at home or going to school.  </a:t>
            </a:r>
          </a:p>
          <a:p>
            <a:endParaRPr lang="en-US" sz="1800">
              <a:latin typeface="Arial" charset="0"/>
            </a:endParaRPr>
          </a:p>
        </p:txBody>
      </p:sp>
      <p:pic>
        <p:nvPicPr>
          <p:cNvPr id="14342" name="Picture 6" descr="dia 9"/>
          <p:cNvPicPr>
            <a:picLocks noChangeAspect="1" noChangeArrowheads="1"/>
          </p:cNvPicPr>
          <p:nvPr/>
        </p:nvPicPr>
        <p:blipFill>
          <a:blip r:embed="rId2" cstate="print">
            <a:lum bright="-6000" contrast="18000"/>
          </a:blip>
          <a:srcRect/>
          <a:stretch>
            <a:fillRect/>
          </a:stretch>
        </p:blipFill>
        <p:spPr bwMode="auto">
          <a:xfrm>
            <a:off x="0" y="17463"/>
            <a:ext cx="4654550" cy="6840537"/>
          </a:xfrm>
          <a:prstGeom prst="rect">
            <a:avLst/>
          </a:prstGeom>
          <a:noFill/>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2" name="Picture 12" descr="Night_commuters_in_Kitgum"/>
          <p:cNvPicPr>
            <a:picLocks noChangeAspect="1" noChangeArrowheads="1"/>
          </p:cNvPicPr>
          <p:nvPr/>
        </p:nvPicPr>
        <p:blipFill>
          <a:blip r:embed="rId2" cstate="print"/>
          <a:srcRect/>
          <a:stretch>
            <a:fillRect/>
          </a:stretch>
        </p:blipFill>
        <p:spPr bwMode="auto">
          <a:xfrm>
            <a:off x="755650" y="0"/>
            <a:ext cx="7632700" cy="5105400"/>
          </a:xfrm>
          <a:prstGeom prst="rect">
            <a:avLst/>
          </a:prstGeom>
          <a:noFill/>
        </p:spPr>
      </p:pic>
      <p:sp>
        <p:nvSpPr>
          <p:cNvPr id="15373" name="Text Box 13"/>
          <p:cNvSpPr txBox="1">
            <a:spLocks noChangeArrowheads="1"/>
          </p:cNvSpPr>
          <p:nvPr/>
        </p:nvSpPr>
        <p:spPr bwMode="auto">
          <a:xfrm>
            <a:off x="871538" y="5235575"/>
            <a:ext cx="7624762" cy="641350"/>
          </a:xfrm>
          <a:prstGeom prst="rect">
            <a:avLst/>
          </a:prstGeom>
          <a:noFill/>
          <a:ln w="9525">
            <a:noFill/>
            <a:miter lim="800000"/>
            <a:headEnd/>
            <a:tailEnd/>
          </a:ln>
          <a:effectLst/>
        </p:spPr>
        <p:txBody>
          <a:bodyPr>
            <a:spAutoFit/>
          </a:bodyPr>
          <a:lstStyle/>
          <a:p>
            <a:r>
              <a:rPr lang="en-US" sz="1800">
                <a:latin typeface="Arial" charset="0"/>
              </a:rPr>
              <a:t>However, when the sun begins to set, they must once again walk to the towns so that the rebel army cannot kidnap them during the night.  </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81000" y="5105400"/>
            <a:ext cx="7604125" cy="923330"/>
          </a:xfrm>
          <a:prstGeom prst="rect">
            <a:avLst/>
          </a:prstGeom>
          <a:noFill/>
          <a:ln w="9525">
            <a:noFill/>
            <a:miter lim="800000"/>
            <a:headEnd/>
            <a:tailEnd/>
          </a:ln>
          <a:effectLst/>
        </p:spPr>
        <p:txBody>
          <a:bodyPr wrap="square">
            <a:spAutoFit/>
          </a:bodyPr>
          <a:lstStyle/>
          <a:p>
            <a:r>
              <a:rPr lang="en-US" sz="1800">
                <a:latin typeface="Arial" charset="0"/>
              </a:rPr>
              <a:t>If the rebel army does catch the children, it will turn the boys into soldiers and force them to commit very, very brutal acts against other human beings.  </a:t>
            </a:r>
          </a:p>
        </p:txBody>
      </p:sp>
      <p:pic>
        <p:nvPicPr>
          <p:cNvPr id="16393" name="Picture 9" descr="Night_commuters_in_Kitgum_2"/>
          <p:cNvPicPr>
            <a:picLocks noChangeAspect="1" noChangeArrowheads="1"/>
          </p:cNvPicPr>
          <p:nvPr/>
        </p:nvPicPr>
        <p:blipFill>
          <a:blip r:embed="rId2" cstate="print"/>
          <a:srcRect/>
          <a:stretch>
            <a:fillRect/>
          </a:stretch>
        </p:blipFill>
        <p:spPr bwMode="auto">
          <a:xfrm>
            <a:off x="827088" y="0"/>
            <a:ext cx="7561262" cy="5059363"/>
          </a:xfrm>
          <a:prstGeom prst="rect">
            <a:avLst/>
          </a:prstGeom>
          <a:noFill/>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303338" y="5121275"/>
            <a:ext cx="6689725" cy="641350"/>
          </a:xfrm>
          <a:prstGeom prst="rect">
            <a:avLst/>
          </a:prstGeom>
          <a:noFill/>
          <a:ln w="9525">
            <a:noFill/>
            <a:miter lim="800000"/>
            <a:headEnd/>
            <a:tailEnd/>
          </a:ln>
          <a:effectLst/>
        </p:spPr>
        <p:txBody>
          <a:bodyPr>
            <a:spAutoFit/>
          </a:bodyPr>
          <a:lstStyle/>
          <a:p>
            <a:r>
              <a:rPr lang="en-US" sz="1800" dirty="0">
                <a:latin typeface="Arial" charset="0"/>
              </a:rPr>
              <a:t>As for the girls, the army usually keeps them </a:t>
            </a:r>
            <a:r>
              <a:rPr lang="en-US" sz="1800" dirty="0" smtClean="0">
                <a:latin typeface="Arial" charset="0"/>
              </a:rPr>
              <a:t>as slaves of </a:t>
            </a:r>
            <a:r>
              <a:rPr lang="en-US" sz="1800" dirty="0">
                <a:latin typeface="Arial" charset="0"/>
              </a:rPr>
              <a:t>its officers, even if they are as young as 8 or 10.  </a:t>
            </a:r>
          </a:p>
        </p:txBody>
      </p:sp>
      <p:pic>
        <p:nvPicPr>
          <p:cNvPr id="32771" name="Picture 3" descr="dia 11"/>
          <p:cNvPicPr>
            <a:picLocks noChangeAspect="1" noChangeArrowheads="1"/>
          </p:cNvPicPr>
          <p:nvPr/>
        </p:nvPicPr>
        <p:blipFill>
          <a:blip r:embed="rId2" cstate="print">
            <a:lum contrast="18000"/>
          </a:blip>
          <a:srcRect/>
          <a:stretch>
            <a:fillRect/>
          </a:stretch>
        </p:blipFill>
        <p:spPr bwMode="auto">
          <a:xfrm>
            <a:off x="1368425" y="0"/>
            <a:ext cx="6616700" cy="4978400"/>
          </a:xfrm>
          <a:prstGeom prst="rect">
            <a:avLst/>
          </a:prstGeom>
          <a:noFill/>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042988" y="1844675"/>
            <a:ext cx="6911975" cy="2289175"/>
          </a:xfrm>
          <a:prstGeom prst="rect">
            <a:avLst/>
          </a:prstGeom>
          <a:noFill/>
          <a:ln w="9525">
            <a:noFill/>
            <a:miter lim="800000"/>
            <a:headEnd/>
            <a:tailEnd/>
          </a:ln>
          <a:effectLst/>
        </p:spPr>
        <p:txBody>
          <a:bodyPr>
            <a:spAutoFit/>
          </a:bodyPr>
          <a:lstStyle/>
          <a:p>
            <a:r>
              <a:rPr lang="en-US" sz="1800" b="1">
                <a:latin typeface="Arial" charset="0"/>
              </a:rPr>
              <a:t>This has been happening in Uganda everyday for the past 5 years, but the world has done little to stop it.</a:t>
            </a:r>
            <a:r>
              <a:rPr lang="en-US" sz="1800">
                <a:latin typeface="Arial" charset="0"/>
              </a:rPr>
              <a:t>  </a:t>
            </a:r>
          </a:p>
          <a:p>
            <a:endParaRPr lang="en-US" sz="1800">
              <a:latin typeface="Arial" charset="0"/>
            </a:endParaRPr>
          </a:p>
          <a:p>
            <a:endParaRPr lang="en-US" sz="1800">
              <a:latin typeface="Arial" charset="0"/>
            </a:endParaRPr>
          </a:p>
          <a:p>
            <a:r>
              <a:rPr lang="en-US" sz="1800">
                <a:latin typeface="Arial" charset="0"/>
              </a:rPr>
              <a:t>In the words of Callum Macrae, a journalist stationed in Uganda: </a:t>
            </a:r>
          </a:p>
          <a:p>
            <a:endParaRPr lang="en-US" sz="1800">
              <a:latin typeface="Arial" charset="0"/>
            </a:endParaRPr>
          </a:p>
          <a:p>
            <a:r>
              <a:rPr lang="en-US" sz="1800">
                <a:latin typeface="Arial" charset="0"/>
              </a:rPr>
              <a:t>“It is tempting to think that if they had been stealing oil rather than children, the rest of the world would have paid more attention.”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Rift Valley</a:t>
            </a:r>
            <a:endParaRPr lang="en-US" dirty="0"/>
          </a:p>
        </p:txBody>
      </p:sp>
      <p:sp>
        <p:nvSpPr>
          <p:cNvPr id="3" name="Content Placeholder 2"/>
          <p:cNvSpPr>
            <a:spLocks noGrp="1"/>
          </p:cNvSpPr>
          <p:nvPr>
            <p:ph sz="quarter" idx="1"/>
          </p:nvPr>
        </p:nvSpPr>
        <p:spPr/>
        <p:txBody>
          <a:bodyPr/>
          <a:lstStyle/>
          <a:p>
            <a:r>
              <a:rPr lang="en-US" dirty="0" smtClean="0"/>
              <a:t>Jordan to Mozambique</a:t>
            </a:r>
          </a:p>
          <a:p>
            <a:r>
              <a:rPr lang="en-US" dirty="0" smtClean="0"/>
              <a:t>Eastern Africa is pulling away!</a:t>
            </a:r>
          </a:p>
          <a:p>
            <a:r>
              <a:rPr lang="en-US" dirty="0" smtClean="0"/>
              <a:t>Huge cracks formed by plate movement</a:t>
            </a:r>
          </a:p>
          <a:p>
            <a:endParaRPr lang="en-US" dirty="0"/>
          </a:p>
        </p:txBody>
      </p:sp>
      <p:pic>
        <p:nvPicPr>
          <p:cNvPr id="40962" name="Picture 2" descr="http://anthro.palomar.edu/hominid/images/map_of_great_rift_valley.gif"/>
          <p:cNvPicPr>
            <a:picLocks noChangeAspect="1" noChangeArrowheads="1"/>
          </p:cNvPicPr>
          <p:nvPr/>
        </p:nvPicPr>
        <p:blipFill>
          <a:blip r:embed="rId2" cstate="print"/>
          <a:srcRect/>
          <a:stretch>
            <a:fillRect/>
          </a:stretch>
        </p:blipFill>
        <p:spPr bwMode="auto">
          <a:xfrm>
            <a:off x="6629400" y="0"/>
            <a:ext cx="2514600" cy="2825046"/>
          </a:xfrm>
          <a:prstGeom prst="rect">
            <a:avLst/>
          </a:prstGeom>
          <a:noFill/>
        </p:spPr>
      </p:pic>
      <p:pic>
        <p:nvPicPr>
          <p:cNvPr id="40964" name="Picture 4" descr="http://www.in-kenyasafari.com/content_images/1/great%20rift%20valley1.jpg"/>
          <p:cNvPicPr>
            <a:picLocks noChangeAspect="1" noChangeArrowheads="1"/>
          </p:cNvPicPr>
          <p:nvPr/>
        </p:nvPicPr>
        <p:blipFill>
          <a:blip r:embed="rId3" cstate="print"/>
          <a:srcRect/>
          <a:stretch>
            <a:fillRect/>
          </a:stretch>
        </p:blipFill>
        <p:spPr bwMode="auto">
          <a:xfrm>
            <a:off x="4876800" y="3581400"/>
            <a:ext cx="4267200" cy="3200400"/>
          </a:xfrm>
          <a:prstGeom prst="rect">
            <a:avLst/>
          </a:prstGeom>
          <a:noFill/>
        </p:spPr>
      </p:pic>
      <p:pic>
        <p:nvPicPr>
          <p:cNvPr id="40966" name="Picture 6" descr="http://earth.imagico.de/views/eafrica_small.jpg"/>
          <p:cNvPicPr>
            <a:picLocks noChangeAspect="1" noChangeArrowheads="1"/>
          </p:cNvPicPr>
          <p:nvPr/>
        </p:nvPicPr>
        <p:blipFill>
          <a:blip r:embed="rId4" cstate="print"/>
          <a:srcRect/>
          <a:stretch>
            <a:fillRect/>
          </a:stretch>
        </p:blipFill>
        <p:spPr bwMode="auto">
          <a:xfrm>
            <a:off x="0" y="3200400"/>
            <a:ext cx="4876800" cy="3657600"/>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0" y="5105400"/>
            <a:ext cx="8991600" cy="646331"/>
          </a:xfrm>
          <a:prstGeom prst="rect">
            <a:avLst/>
          </a:prstGeom>
          <a:noFill/>
          <a:ln w="9525">
            <a:noFill/>
            <a:miter lim="800000"/>
            <a:headEnd/>
            <a:tailEnd/>
          </a:ln>
          <a:effectLst/>
        </p:spPr>
        <p:txBody>
          <a:bodyPr wrap="square">
            <a:spAutoFit/>
          </a:bodyPr>
          <a:lstStyle/>
          <a:p>
            <a:r>
              <a:rPr lang="en-US" sz="1800" dirty="0" smtClean="0">
                <a:latin typeface="Arial" charset="0"/>
              </a:rPr>
              <a:t>As </a:t>
            </a:r>
            <a:r>
              <a:rPr lang="en-US" sz="1800" dirty="0">
                <a:latin typeface="Arial" charset="0"/>
              </a:rPr>
              <a:t>you can see, they currently have little to take their minds off the war.  </a:t>
            </a:r>
          </a:p>
          <a:p>
            <a:pPr algn="r"/>
            <a:r>
              <a:rPr lang="en-US" sz="1800" dirty="0">
                <a:latin typeface="Arial" charset="0"/>
              </a:rPr>
              <a:t>		</a:t>
            </a:r>
          </a:p>
        </p:txBody>
      </p:sp>
      <p:pic>
        <p:nvPicPr>
          <p:cNvPr id="35843" name="Picture 3" descr="Night_commuters_in_Kitgum_3"/>
          <p:cNvPicPr>
            <a:picLocks noChangeAspect="1" noChangeArrowheads="1"/>
          </p:cNvPicPr>
          <p:nvPr/>
        </p:nvPicPr>
        <p:blipFill>
          <a:blip r:embed="rId2" cstate="print"/>
          <a:srcRect/>
          <a:stretch>
            <a:fillRect/>
          </a:stretch>
        </p:blipFill>
        <p:spPr bwMode="auto">
          <a:xfrm>
            <a:off x="719138" y="0"/>
            <a:ext cx="7705725" cy="5154613"/>
          </a:xfrm>
          <a:prstGeom prst="rect">
            <a:avLst/>
          </a:prstGeom>
          <a:noFill/>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685800" y="1844675"/>
            <a:ext cx="8458200" cy="1754326"/>
          </a:xfrm>
          <a:prstGeom prst="rect">
            <a:avLst/>
          </a:prstGeom>
          <a:noFill/>
          <a:ln w="9525">
            <a:noFill/>
            <a:miter lim="800000"/>
            <a:headEnd/>
            <a:tailEnd/>
          </a:ln>
          <a:effectLst/>
        </p:spPr>
        <p:txBody>
          <a:bodyPr wrap="square">
            <a:spAutoFit/>
          </a:bodyPr>
          <a:lstStyle/>
          <a:p>
            <a:r>
              <a:rPr lang="en-US" sz="1800" b="1" dirty="0">
                <a:latin typeface="Arial" charset="0"/>
              </a:rPr>
              <a:t>Also, there is more reason for hope</a:t>
            </a:r>
            <a:r>
              <a:rPr lang="en-US" sz="1800" b="1" dirty="0" smtClean="0">
                <a:latin typeface="Arial" charset="0"/>
              </a:rPr>
              <a:t>.</a:t>
            </a:r>
          </a:p>
          <a:p>
            <a:endParaRPr lang="en-US" b="1" dirty="0" smtClean="0">
              <a:latin typeface="Arial" charset="0"/>
            </a:endParaRPr>
          </a:p>
          <a:p>
            <a:r>
              <a:rPr lang="en-US" sz="1800" b="1" dirty="0" smtClean="0">
                <a:latin typeface="Arial" charset="0"/>
              </a:rPr>
              <a:t>EDUCATION!</a:t>
            </a:r>
            <a:r>
              <a:rPr lang="en-US" sz="1800" dirty="0" smtClean="0">
                <a:latin typeface="Arial" charset="0"/>
              </a:rPr>
              <a:t>  </a:t>
            </a:r>
            <a:endParaRPr lang="en-US" sz="1800" dirty="0">
              <a:latin typeface="Arial" charset="0"/>
            </a:endParaRPr>
          </a:p>
          <a:p>
            <a:endParaRPr lang="en-US" sz="1800" dirty="0">
              <a:latin typeface="Arial" charset="0"/>
            </a:endParaRPr>
          </a:p>
          <a:p>
            <a:endParaRPr lang="en-US" sz="1800" dirty="0">
              <a:latin typeface="Arial" charset="0"/>
            </a:endParaRPr>
          </a:p>
          <a:p>
            <a:endParaRPr lang="en-US" sz="1800" dirty="0">
              <a:latin typeface="Arial"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187450" y="5002213"/>
            <a:ext cx="6985000" cy="641350"/>
          </a:xfrm>
          <a:prstGeom prst="rect">
            <a:avLst/>
          </a:prstGeom>
          <a:noFill/>
          <a:ln w="9525">
            <a:noFill/>
            <a:miter lim="800000"/>
            <a:headEnd/>
            <a:tailEnd/>
          </a:ln>
          <a:effectLst/>
        </p:spPr>
        <p:txBody>
          <a:bodyPr>
            <a:spAutoFit/>
          </a:bodyPr>
          <a:lstStyle/>
          <a:p>
            <a:r>
              <a:rPr lang="en-US" sz="1800" dirty="0">
                <a:latin typeface="Arial" charset="0"/>
              </a:rPr>
              <a:t>Also, since English is the national language of Uganda, </a:t>
            </a:r>
            <a:r>
              <a:rPr lang="en-US" sz="1800" dirty="0" smtClean="0">
                <a:latin typeface="Arial" charset="0"/>
              </a:rPr>
              <a:t>you will </a:t>
            </a:r>
            <a:r>
              <a:rPr lang="en-US" sz="1800" dirty="0">
                <a:latin typeface="Arial" charset="0"/>
              </a:rPr>
              <a:t>also help the children continue to learn to read.</a:t>
            </a:r>
          </a:p>
        </p:txBody>
      </p:sp>
      <p:pic>
        <p:nvPicPr>
          <p:cNvPr id="23560" name="Picture 8" descr="dia 18"/>
          <p:cNvPicPr>
            <a:picLocks noChangeAspect="1" noChangeArrowheads="1"/>
          </p:cNvPicPr>
          <p:nvPr/>
        </p:nvPicPr>
        <p:blipFill>
          <a:blip r:embed="rId2" cstate="print">
            <a:lum contrast="12000"/>
          </a:blip>
          <a:srcRect/>
          <a:stretch>
            <a:fillRect/>
          </a:stretch>
        </p:blipFill>
        <p:spPr bwMode="auto">
          <a:xfrm>
            <a:off x="1249363" y="0"/>
            <a:ext cx="6635750" cy="4921250"/>
          </a:xfrm>
          <a:prstGeom prst="rect">
            <a:avLst/>
          </a:prstGeom>
          <a:noFill/>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9" name="Picture 9" descr="1kidswbooks"/>
          <p:cNvPicPr>
            <a:picLocks noChangeAspect="1" noChangeArrowheads="1"/>
          </p:cNvPicPr>
          <p:nvPr/>
        </p:nvPicPr>
        <p:blipFill>
          <a:blip r:embed="rId2" cstate="print"/>
          <a:srcRect/>
          <a:stretch>
            <a:fillRect/>
          </a:stretch>
        </p:blipFill>
        <p:spPr bwMode="auto">
          <a:xfrm>
            <a:off x="1187450" y="0"/>
            <a:ext cx="6697663" cy="4945063"/>
          </a:xfrm>
          <a:prstGeom prst="rect">
            <a:avLst/>
          </a:prstGeom>
          <a:noFill/>
        </p:spPr>
      </p:pic>
      <p:sp>
        <p:nvSpPr>
          <p:cNvPr id="30730" name="Text Box 10"/>
          <p:cNvSpPr txBox="1">
            <a:spLocks noChangeArrowheads="1"/>
          </p:cNvSpPr>
          <p:nvPr/>
        </p:nvSpPr>
        <p:spPr bwMode="auto">
          <a:xfrm>
            <a:off x="533401" y="4953000"/>
            <a:ext cx="6775450" cy="1015663"/>
          </a:xfrm>
          <a:prstGeom prst="rect">
            <a:avLst/>
          </a:prstGeom>
          <a:noFill/>
          <a:ln w="9525">
            <a:noFill/>
            <a:miter lim="800000"/>
            <a:headEnd/>
            <a:tailEnd/>
          </a:ln>
          <a:effectLst/>
        </p:spPr>
        <p:txBody>
          <a:bodyPr wrap="square">
            <a:spAutoFit/>
          </a:bodyPr>
          <a:lstStyle/>
          <a:p>
            <a:r>
              <a:rPr lang="it-IT" sz="1800" dirty="0">
                <a:latin typeface="Arial" charset="0"/>
              </a:rPr>
              <a:t>“</a:t>
            </a:r>
            <a:r>
              <a:rPr lang="en-US" sz="1800" dirty="0">
                <a:latin typeface="Arial" charset="0"/>
              </a:rPr>
              <a:t>There shall be no peace for the future of mankind, </a:t>
            </a:r>
          </a:p>
          <a:p>
            <a:r>
              <a:rPr lang="en-US" sz="1800" dirty="0">
                <a:latin typeface="Arial" charset="0"/>
              </a:rPr>
              <a:t>if there is no peace in the mind of children.”</a:t>
            </a:r>
          </a:p>
          <a:p>
            <a:endParaRPr lang="en-US" sz="1000" i="1" dirty="0">
              <a:latin typeface="Arial" charset="0"/>
            </a:endParaRPr>
          </a:p>
          <a:p>
            <a:pPr algn="r"/>
            <a:r>
              <a:rPr lang="en-US" sz="1400" i="1" dirty="0">
                <a:latin typeface="Arial" charset="0"/>
              </a:rPr>
              <a:t>Giovanni </a:t>
            </a:r>
            <a:r>
              <a:rPr lang="en-US" sz="1400" i="1" dirty="0" err="1">
                <a:latin typeface="Arial" charset="0"/>
              </a:rPr>
              <a:t>Galli</a:t>
            </a:r>
            <a:r>
              <a:rPr lang="en-US" sz="1400" i="1" dirty="0">
                <a:latin typeface="Arial" charset="0"/>
              </a:rPr>
              <a:t>, doctor, AVSI volunteer in Africa</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768</TotalTime>
  <Words>3072</Words>
  <Application>Microsoft Office PowerPoint</Application>
  <PresentationFormat>On-screen Show (4:3)</PresentationFormat>
  <Paragraphs>579</Paragraphs>
  <Slides>93</Slides>
  <Notes>22</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Median</vt:lpstr>
      <vt:lpstr>Eastern Africa</vt:lpstr>
      <vt:lpstr>Countries of Eastern Africa</vt:lpstr>
      <vt:lpstr>Slide 3</vt:lpstr>
      <vt:lpstr>Political organization - EAC</vt:lpstr>
      <vt:lpstr>Climate</vt:lpstr>
      <vt:lpstr>Geography of Eastern Africa</vt:lpstr>
      <vt:lpstr>Great Lakes of East Africa</vt:lpstr>
      <vt:lpstr>Highlights of East Africa</vt:lpstr>
      <vt:lpstr>Great Rift Valley</vt:lpstr>
      <vt:lpstr>Great Rift Valley</vt:lpstr>
      <vt:lpstr>Mount Kilimanjaro</vt:lpstr>
      <vt:lpstr>Serengeti National Park</vt:lpstr>
      <vt:lpstr>Slide 13</vt:lpstr>
      <vt:lpstr>Animals of Eastern Africa</vt:lpstr>
      <vt:lpstr>Masai Mara National Park</vt:lpstr>
      <vt:lpstr>Zanzibar</vt:lpstr>
      <vt:lpstr>“Cradle of Humanity”</vt:lpstr>
      <vt:lpstr>History of Eastern Africa</vt:lpstr>
      <vt:lpstr>Trade Affects the People of  East Africa</vt:lpstr>
      <vt:lpstr>What factors allowed for the emergence of trading city-states in East Africa?</vt:lpstr>
      <vt:lpstr>Trade States</vt:lpstr>
      <vt:lpstr>Traded</vt:lpstr>
      <vt:lpstr>Trade Encouraged Cultural Diffusion in Africa</vt:lpstr>
      <vt:lpstr>Slide 24</vt:lpstr>
      <vt:lpstr>Ibn Battuta</vt:lpstr>
      <vt:lpstr>Slide 26</vt:lpstr>
      <vt:lpstr>Multiple journeys of Ibn Battuta</vt:lpstr>
      <vt:lpstr>Journeys</vt:lpstr>
      <vt:lpstr>Slide 29</vt:lpstr>
      <vt:lpstr>Kilwa</vt:lpstr>
      <vt:lpstr>Aksum (also spelled Axum)</vt:lpstr>
      <vt:lpstr>Aksum – World Heritage Site</vt:lpstr>
      <vt:lpstr>Great Zimbabwe</vt:lpstr>
      <vt:lpstr>Slide 34</vt:lpstr>
      <vt:lpstr>Zimbabwe “stone dwelling”</vt:lpstr>
      <vt:lpstr>Trading States and Kingdoms of Africa</vt:lpstr>
      <vt:lpstr>Ethnic Groups</vt:lpstr>
      <vt:lpstr>Masai</vt:lpstr>
      <vt:lpstr>Masai</vt:lpstr>
      <vt:lpstr>Kikuyu</vt:lpstr>
      <vt:lpstr>Slide 41</vt:lpstr>
      <vt:lpstr>European Imperialism</vt:lpstr>
      <vt:lpstr>Answer: RESOURCES!</vt:lpstr>
      <vt:lpstr>Colonialism</vt:lpstr>
      <vt:lpstr>Colonialism</vt:lpstr>
      <vt:lpstr>Colonialism </vt:lpstr>
      <vt:lpstr>Colonial Legacy</vt:lpstr>
      <vt:lpstr>Agriculture</vt:lpstr>
      <vt:lpstr>Discussion (you might want to write this down)</vt:lpstr>
      <vt:lpstr>Economics</vt:lpstr>
      <vt:lpstr>Problems in Eastern Africa</vt:lpstr>
      <vt:lpstr>Other Problems</vt:lpstr>
      <vt:lpstr>UGANDA</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  Acholi</vt:lpstr>
      <vt:lpstr>Each of the colours on this map of Uganda represent a different ethnic group</vt:lpstr>
      <vt:lpstr>There are dozens of ethnic groups living in modern day Uganda. Though they are all Ugandans, they have their own unique cultures.  Today we will focus on one of these ethnic groups who make up around 4% of the population: the Acholi</vt:lpstr>
      <vt:lpstr>Images of the Acholi</vt:lpstr>
      <vt:lpstr>Slide 72</vt:lpstr>
      <vt:lpstr>Where are they from?</vt:lpstr>
      <vt:lpstr>What do they find important</vt:lpstr>
      <vt:lpstr>Problems?</vt:lpstr>
      <vt:lpstr>What has caused these problems?</vt:lpstr>
      <vt:lpstr>What are the Acholi doing to overcome their problems?</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Eastern Africa</dc:title>
  <dc:creator>wreid</dc:creator>
  <cp:lastModifiedBy>wreid</cp:lastModifiedBy>
  <cp:revision>139</cp:revision>
  <dcterms:created xsi:type="dcterms:W3CDTF">2011-03-07T14:17:54Z</dcterms:created>
  <dcterms:modified xsi:type="dcterms:W3CDTF">2011-04-05T13:21:54Z</dcterms:modified>
</cp:coreProperties>
</file>